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268" r:id="rId6"/>
    <p:sldId id="265" r:id="rId7"/>
    <p:sldId id="354" r:id="rId8"/>
    <p:sldId id="266" r:id="rId9"/>
    <p:sldId id="262" r:id="rId10"/>
    <p:sldId id="353" r:id="rId11"/>
    <p:sldId id="258" r:id="rId12"/>
    <p:sldId id="355" r:id="rId13"/>
    <p:sldId id="273" r:id="rId14"/>
    <p:sldId id="356" r:id="rId15"/>
    <p:sldId id="322" r:id="rId16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20"/>
      <p:bold r:id="rId21"/>
    </p:embeddedFont>
    <p:embeddedFont>
      <p:font typeface="Titillium Web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8e79ad85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8e79ad85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Titolo della presentazione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8e79ad853_5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8e79ad853_5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Seconda versione – come e perché il </a:t>
            </a:r>
            <a:r>
              <a:rPr lang="it-IT" dirty="0" err="1"/>
              <a:t>refactor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770d784c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770d784c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770d784c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770d784c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8" name="Google Shape;6288;g88e79ad853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9" name="Google Shape;6289;g88e79ad853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Conclusioni, note su nebula e ringraziamenti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770d784c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770d784c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8e79ad853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8e79ad853_5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Prima parte – l’inizio del progetto, la prima idea e come è stata sviluppata + Gruppi e regole di firewall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8e79ad853_5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8e79ad853_5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Seconda versione – come e perché il </a:t>
            </a:r>
            <a:r>
              <a:rPr lang="it-IT" dirty="0" err="1"/>
              <a:t>refactor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770d784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770d784c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8e79ad853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8e79ad853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Seconda versione – il file di configurazione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770d784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770d784c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8e79ad853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8e79ad853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Seconda parte – struttura del codice e componenti, perché tenerli separati in librerie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8e79ad853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88e79ad853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pPr>
            <a:r>
              <a:rPr lang="it-IT" dirty="0"/>
              <a:t>Seconda parte – Test case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t="15525" r="15874" b="23683"/>
          <a:stretch>
            <a:fillRect/>
          </a:stretch>
        </p:blipFill>
        <p:spPr>
          <a:xfrm rot="10800000">
            <a:off x="-27677" y="-39549"/>
            <a:ext cx="7168277" cy="51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0000"/>
          </a:blip>
          <a:srcRect l="53211" t="8875"/>
          <a:stretch>
            <a:fillRect/>
          </a:stretch>
        </p:blipFill>
        <p:spPr>
          <a:xfrm rot="5400000">
            <a:off x="3309612" y="-1948438"/>
            <a:ext cx="3986774" cy="77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l="68206"/>
          <a:stretch>
            <a:fillRect/>
          </a:stretch>
        </p:blipFill>
        <p:spPr>
          <a:xfrm rot="5400000" flipH="1">
            <a:off x="3200826" y="-435229"/>
            <a:ext cx="2709149" cy="8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38300" y="12675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9576" y="3320147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297175" y="333425"/>
            <a:ext cx="8340288" cy="4512338"/>
            <a:chOff x="373375" y="333425"/>
            <a:chExt cx="8340288" cy="4512338"/>
          </a:xfrm>
        </p:grpSpPr>
        <p:sp>
          <p:nvSpPr>
            <p:cNvPr id="15" name="Google Shape;15;p2"/>
            <p:cNvSpPr/>
            <p:nvPr/>
          </p:nvSpPr>
          <p:spPr>
            <a:xfrm>
              <a:off x="773425" y="6077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3375" y="31841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74525" y="4489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4925" y="5728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71725" y="3334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34275" y="17478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75" y="443275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37363" y="34079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3563" y="45865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83888" y="27769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65013" y="423421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95563" y="435116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41713" y="4569463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_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42"/>
          <p:cNvPicPr preferRelativeResize="0"/>
          <p:nvPr/>
        </p:nvPicPr>
        <p:blipFill rotWithShape="1">
          <a:blip r:embed="rId2">
            <a:alphaModFix amt="70000"/>
          </a:blip>
          <a:srcRect l="71898" b="18354"/>
          <a:stretch>
            <a:fillRect/>
          </a:stretch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2"/>
          <p:cNvPicPr preferRelativeResize="0"/>
          <p:nvPr/>
        </p:nvPicPr>
        <p:blipFill rotWithShape="1">
          <a:blip r:embed="rId3">
            <a:alphaModFix amt="70000"/>
          </a:blip>
          <a:srcRect l="68574" t="68024"/>
          <a:stretch>
            <a:fillRect/>
          </a:stretch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2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>
            <a:fillRect/>
          </a:stretch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 rotWithShape="1">
          <a:blip r:embed="rId3">
            <a:alphaModFix amt="70000"/>
          </a:blip>
          <a:srcRect l="74315" t="59298"/>
          <a:stretch>
            <a:fillRect/>
          </a:stretch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>
            <a:fillRect/>
          </a:stretch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2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42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42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42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p42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" name="Google Shape;768;p42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42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0" name="Google Shape;770;p42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" name="Google Shape;771;p42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2" name="Google Shape;772;p42"/>
          <p:cNvSpPr txBox="1">
            <a:spLocks noGrp="1"/>
          </p:cNvSpPr>
          <p:nvPr>
            <p:ph type="ctrTitle"/>
          </p:nvPr>
        </p:nvSpPr>
        <p:spPr>
          <a:xfrm>
            <a:off x="1001401" y="3073825"/>
            <a:ext cx="41529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3" name="Google Shape;773;p42"/>
          <p:cNvSpPr txBox="1">
            <a:spLocks noGrp="1"/>
          </p:cNvSpPr>
          <p:nvPr>
            <p:ph type="subTitle" idx="1"/>
          </p:nvPr>
        </p:nvSpPr>
        <p:spPr>
          <a:xfrm>
            <a:off x="1001400" y="1524700"/>
            <a:ext cx="41529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48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>
            <a:fillRect/>
          </a:stretch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8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>
            <a:fillRect/>
          </a:stretch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8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>
            <a:fillRect/>
          </a:stretch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8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9" name="Google Shape;839;p48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0" name="Google Shape;840;p48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841;p48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2" name="Google Shape;842;p48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3" name="Google Shape;843;p48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48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5" name="Google Shape;845;p48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6" name="Google Shape;846;p48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49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>
            <a:fillRect/>
          </a:stretch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9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>
            <a:fillRect/>
          </a:stretch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9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>
            <a:fillRect/>
          </a:stretch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9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2" name="Google Shape;852;p49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49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4" name="Google Shape;854;p49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5" name="Google Shape;855;p49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6" name="Google Shape;856;p49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7" name="Google Shape;857;p49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8" name="Google Shape;858;p49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9" name="Google Shape;859;p49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50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>
            <a:fillRect/>
          </a:stretch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0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>
            <a:fillRect/>
          </a:stretch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0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>
            <a:fillRect/>
          </a:stretch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0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5" name="Google Shape;865;p50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6" name="Google Shape;866;p50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7" name="Google Shape;867;p50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8" name="Google Shape;868;p50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9" name="Google Shape;869;p50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0" name="Google Shape;870;p50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1" name="Google Shape;871;p50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50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51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>
            <a:fillRect/>
          </a:stretch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1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>
            <a:fillRect/>
          </a:stretch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1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>
            <a:fillRect/>
          </a:stretch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51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8" name="Google Shape;878;p51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9" name="Google Shape;879;p51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0" name="Google Shape;880;p51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1" name="Google Shape;881;p51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p51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3" name="Google Shape;883;p51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4" name="Google Shape;884;p51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5" name="Google Shape;885;p51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70000"/>
          </a:blip>
          <a:srcRect t="19816" b="19822"/>
          <a:stretch>
            <a:fillRect/>
          </a:stretch>
        </p:blipFill>
        <p:spPr>
          <a:xfrm>
            <a:off x="311400" y="0"/>
            <a:ext cx="85212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flipH="1">
            <a:off x="311088" y="1426850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3"/>
          <p:cNvSpPr/>
          <p:nvPr/>
        </p:nvSpPr>
        <p:spPr>
          <a:xfrm flipH="1">
            <a:off x="8437363" y="13553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3"/>
          <p:cNvSpPr/>
          <p:nvPr/>
        </p:nvSpPr>
        <p:spPr>
          <a:xfrm flipH="1">
            <a:off x="7571538" y="7498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3"/>
          <p:cNvSpPr/>
          <p:nvPr/>
        </p:nvSpPr>
        <p:spPr>
          <a:xfrm flipH="1">
            <a:off x="1195263" y="7949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3"/>
          <p:cNvSpPr/>
          <p:nvPr/>
        </p:nvSpPr>
        <p:spPr>
          <a:xfrm flipH="1">
            <a:off x="1403138" y="1474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3"/>
          <p:cNvSpPr/>
          <p:nvPr/>
        </p:nvSpPr>
        <p:spPr>
          <a:xfrm flipH="1">
            <a:off x="3153263" y="656900"/>
            <a:ext cx="138000" cy="138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3"/>
          <p:cNvSpPr/>
          <p:nvPr/>
        </p:nvSpPr>
        <p:spPr>
          <a:xfrm flipH="1">
            <a:off x="6522263" y="1954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3"/>
          <p:cNvSpPr/>
          <p:nvPr/>
        </p:nvSpPr>
        <p:spPr>
          <a:xfrm flipH="1">
            <a:off x="5421513" y="6567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3"/>
          <p:cNvSpPr/>
          <p:nvPr/>
        </p:nvSpPr>
        <p:spPr>
          <a:xfrm flipH="1">
            <a:off x="8124063" y="24336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3"/>
          <p:cNvSpPr/>
          <p:nvPr/>
        </p:nvSpPr>
        <p:spPr>
          <a:xfrm flipH="1">
            <a:off x="8472438" y="36661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/>
          <p:cNvSpPr/>
          <p:nvPr/>
        </p:nvSpPr>
        <p:spPr>
          <a:xfrm flipH="1">
            <a:off x="8299063" y="44327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/>
          <p:cNvSpPr/>
          <p:nvPr/>
        </p:nvSpPr>
        <p:spPr>
          <a:xfrm flipH="1">
            <a:off x="202425" y="36056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/>
          <p:cNvSpPr/>
          <p:nvPr/>
        </p:nvSpPr>
        <p:spPr>
          <a:xfrm flipH="1">
            <a:off x="1952375" y="47218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3"/>
          <p:cNvSpPr/>
          <p:nvPr/>
        </p:nvSpPr>
        <p:spPr>
          <a:xfrm flipH="1">
            <a:off x="1114175" y="42817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3"/>
          <p:cNvSpPr/>
          <p:nvPr/>
        </p:nvSpPr>
        <p:spPr>
          <a:xfrm flipH="1">
            <a:off x="713225" y="25026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3"/>
          <p:cNvSpPr/>
          <p:nvPr/>
        </p:nvSpPr>
        <p:spPr>
          <a:xfrm rot="10800000">
            <a:off x="3645725" y="4404013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3"/>
          <p:cNvSpPr/>
          <p:nvPr/>
        </p:nvSpPr>
        <p:spPr>
          <a:xfrm flipH="1">
            <a:off x="6838425" y="4358688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3"/>
          <p:cNvSpPr/>
          <p:nvPr/>
        </p:nvSpPr>
        <p:spPr>
          <a:xfrm rot="10800000">
            <a:off x="5145225" y="4721863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2002475" y="2382993"/>
            <a:ext cx="513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3645725" y="1190127"/>
            <a:ext cx="18525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108500" y="316077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/>
          <p:nvPr/>
        </p:nvSpPr>
        <p:spPr>
          <a:xfrm flipH="1">
            <a:off x="1728663" y="17855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3"/>
          <p:cNvSpPr/>
          <p:nvPr/>
        </p:nvSpPr>
        <p:spPr>
          <a:xfrm flipH="1">
            <a:off x="1571375" y="35197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3"/>
          <p:cNvSpPr/>
          <p:nvPr/>
        </p:nvSpPr>
        <p:spPr>
          <a:xfrm flipH="1">
            <a:off x="6961938" y="15880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>
            <a:fillRect/>
          </a:stretch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>
            <a:fillRect/>
          </a:stretch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>
            <a:fillRect/>
          </a:stretch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5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5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5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5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5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5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5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5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408175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5"/>
          <p:cNvSpPr txBox="1">
            <a:spLocks noGrp="1"/>
          </p:cNvSpPr>
          <p:nvPr>
            <p:ph type="body" idx="2"/>
          </p:nvPr>
        </p:nvSpPr>
        <p:spPr>
          <a:xfrm>
            <a:off x="5175501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0400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517685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1_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7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>
            <a:fillRect/>
          </a:stretch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>
            <a:fillRect/>
          </a:stretch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>
            <a:fillRect/>
          </a:stretch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17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7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17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17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17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7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17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17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17"/>
          <p:cNvSpPr txBox="1">
            <a:spLocks noGrp="1"/>
          </p:cNvSpPr>
          <p:nvPr>
            <p:ph type="ctrTitle"/>
          </p:nvPr>
        </p:nvSpPr>
        <p:spPr>
          <a:xfrm>
            <a:off x="713225" y="1166372"/>
            <a:ext cx="3218700" cy="13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70" name="Google Shape;270;p17"/>
          <p:cNvSpPr txBox="1">
            <a:spLocks noGrp="1"/>
          </p:cNvSpPr>
          <p:nvPr>
            <p:ph type="subTitle" idx="1"/>
          </p:nvPr>
        </p:nvSpPr>
        <p:spPr>
          <a:xfrm>
            <a:off x="713232" y="2498675"/>
            <a:ext cx="32187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3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2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>
            <a:fillRect/>
          </a:stretch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>
            <a:fillRect/>
          </a:stretch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>
            <a:fillRect/>
          </a:stretch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22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p22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22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p22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22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22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22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22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1755600" y="5395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22"/>
          <p:cNvSpPr txBox="1">
            <a:spLocks noGrp="1"/>
          </p:cNvSpPr>
          <p:nvPr>
            <p:ph type="body" idx="1"/>
          </p:nvPr>
        </p:nvSpPr>
        <p:spPr>
          <a:xfrm>
            <a:off x="1790725" y="1885804"/>
            <a:ext cx="45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9" name="Google Shape;349;p22"/>
          <p:cNvSpPr txBox="1">
            <a:spLocks noGrp="1"/>
          </p:cNvSpPr>
          <p:nvPr>
            <p:ph type="body" idx="2"/>
          </p:nvPr>
        </p:nvSpPr>
        <p:spPr>
          <a:xfrm>
            <a:off x="2857575" y="3503902"/>
            <a:ext cx="45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22"/>
          <p:cNvSpPr txBox="1">
            <a:spLocks noGrp="1"/>
          </p:cNvSpPr>
          <p:nvPr>
            <p:ph type="subTitle" idx="3"/>
          </p:nvPr>
        </p:nvSpPr>
        <p:spPr>
          <a:xfrm>
            <a:off x="2237513" y="1340625"/>
            <a:ext cx="40680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22"/>
          <p:cNvSpPr txBox="1">
            <a:spLocks noGrp="1"/>
          </p:cNvSpPr>
          <p:nvPr>
            <p:ph type="subTitle" idx="4"/>
          </p:nvPr>
        </p:nvSpPr>
        <p:spPr>
          <a:xfrm>
            <a:off x="2859455" y="2958718"/>
            <a:ext cx="40680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6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>
            <a:fillRect/>
          </a:stretch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>
            <a:fillRect/>
          </a:stretch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>
            <a:fillRect/>
          </a:stretch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26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26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26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26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" name="Google Shape;409;p26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" name="Google Shape;410;p26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" name="Google Shape;411;p26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228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4" name="Google Shape;414;p26"/>
          <p:cNvSpPr txBox="1">
            <a:spLocks noGrp="1"/>
          </p:cNvSpPr>
          <p:nvPr>
            <p:ph type="body" idx="1"/>
          </p:nvPr>
        </p:nvSpPr>
        <p:spPr>
          <a:xfrm>
            <a:off x="713225" y="1902778"/>
            <a:ext cx="37014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5" name="Google Shape;415;p26"/>
          <p:cNvSpPr txBox="1">
            <a:spLocks noGrp="1"/>
          </p:cNvSpPr>
          <p:nvPr>
            <p:ph type="body" idx="2"/>
          </p:nvPr>
        </p:nvSpPr>
        <p:spPr>
          <a:xfrm>
            <a:off x="4732925" y="1902778"/>
            <a:ext cx="3701400" cy="27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_2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7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>
            <a:fillRect/>
          </a:stretch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>
            <a:fillRect/>
          </a:stretch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>
            <a:fillRect/>
          </a:stretch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27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27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27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p27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5" name="Google Shape;425;p27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27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" name="Google Shape;427;p27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8" name="Google Shape;428;p27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27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1" name="Google Shape;431;p27"/>
          <p:cNvSpPr txBox="1">
            <a:spLocks noGrp="1"/>
          </p:cNvSpPr>
          <p:nvPr>
            <p:ph type="title"/>
          </p:nvPr>
        </p:nvSpPr>
        <p:spPr>
          <a:xfrm>
            <a:off x="1755600" y="5400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2" name="Google Shape;432;p27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27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4" name="Google Shape;434;p27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5" name="Google Shape;435;p27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2_1_1_2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4"/>
          <p:cNvPicPr preferRelativeResize="0"/>
          <p:nvPr/>
        </p:nvPicPr>
        <p:blipFill rotWithShape="1">
          <a:blip r:embed="rId2">
            <a:alphaModFix amt="70000"/>
          </a:blip>
          <a:srcRect l="71898" b="18354"/>
          <a:stretch>
            <a:fillRect/>
          </a:stretch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4"/>
          <p:cNvPicPr preferRelativeResize="0"/>
          <p:nvPr/>
        </p:nvPicPr>
        <p:blipFill rotWithShape="1">
          <a:blip r:embed="rId3">
            <a:alphaModFix amt="70000"/>
          </a:blip>
          <a:srcRect l="74315" t="59298"/>
          <a:stretch>
            <a:fillRect/>
          </a:stretch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4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>
            <a:fillRect/>
          </a:stretch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4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34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p34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34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34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34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9" name="Google Shape;589;p34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34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p34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2" name="Google Shape;592;p34"/>
          <p:cNvSpPr txBox="1">
            <a:spLocks noGrp="1"/>
          </p:cNvSpPr>
          <p:nvPr>
            <p:ph type="body" idx="1"/>
          </p:nvPr>
        </p:nvSpPr>
        <p:spPr>
          <a:xfrm>
            <a:off x="2429313" y="165457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2429313" y="133365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34"/>
          <p:cNvSpPr txBox="1">
            <a:spLocks noGrp="1"/>
          </p:cNvSpPr>
          <p:nvPr>
            <p:ph type="body" idx="3"/>
          </p:nvPr>
        </p:nvSpPr>
        <p:spPr>
          <a:xfrm>
            <a:off x="5004688" y="165457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34"/>
          <p:cNvSpPr txBox="1">
            <a:spLocks noGrp="1"/>
          </p:cNvSpPr>
          <p:nvPr>
            <p:ph type="subTitle" idx="4"/>
          </p:nvPr>
        </p:nvSpPr>
        <p:spPr>
          <a:xfrm>
            <a:off x="5004688" y="133365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34"/>
          <p:cNvSpPr txBox="1">
            <a:spLocks noGrp="1"/>
          </p:cNvSpPr>
          <p:nvPr>
            <p:ph type="body" idx="5"/>
          </p:nvPr>
        </p:nvSpPr>
        <p:spPr>
          <a:xfrm>
            <a:off x="2429313" y="2673900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7" name="Google Shape;597;p34"/>
          <p:cNvSpPr txBox="1">
            <a:spLocks noGrp="1"/>
          </p:cNvSpPr>
          <p:nvPr>
            <p:ph type="subTitle" idx="6"/>
          </p:nvPr>
        </p:nvSpPr>
        <p:spPr>
          <a:xfrm>
            <a:off x="2429313" y="2352975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8" name="Google Shape;598;p34"/>
          <p:cNvSpPr txBox="1">
            <a:spLocks noGrp="1"/>
          </p:cNvSpPr>
          <p:nvPr>
            <p:ph type="body" idx="7"/>
          </p:nvPr>
        </p:nvSpPr>
        <p:spPr>
          <a:xfrm>
            <a:off x="5004688" y="2673900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9" name="Google Shape;599;p34"/>
          <p:cNvSpPr txBox="1">
            <a:spLocks noGrp="1"/>
          </p:cNvSpPr>
          <p:nvPr>
            <p:ph type="subTitle" idx="8"/>
          </p:nvPr>
        </p:nvSpPr>
        <p:spPr>
          <a:xfrm>
            <a:off x="5004688" y="2352975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0" name="Google Shape;600;p34"/>
          <p:cNvSpPr txBox="1">
            <a:spLocks noGrp="1"/>
          </p:cNvSpPr>
          <p:nvPr>
            <p:ph type="body" idx="9"/>
          </p:nvPr>
        </p:nvSpPr>
        <p:spPr>
          <a:xfrm>
            <a:off x="2429313" y="369322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1" name="Google Shape;601;p34"/>
          <p:cNvSpPr txBox="1">
            <a:spLocks noGrp="1"/>
          </p:cNvSpPr>
          <p:nvPr>
            <p:ph type="subTitle" idx="13"/>
          </p:nvPr>
        </p:nvSpPr>
        <p:spPr>
          <a:xfrm>
            <a:off x="2429313" y="337230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34"/>
          <p:cNvSpPr txBox="1">
            <a:spLocks noGrp="1"/>
          </p:cNvSpPr>
          <p:nvPr>
            <p:ph type="body" idx="14"/>
          </p:nvPr>
        </p:nvSpPr>
        <p:spPr>
          <a:xfrm>
            <a:off x="5004688" y="369322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3" name="Google Shape;603;p34"/>
          <p:cNvSpPr txBox="1">
            <a:spLocks noGrp="1"/>
          </p:cNvSpPr>
          <p:nvPr>
            <p:ph type="subTitle" idx="15"/>
          </p:nvPr>
        </p:nvSpPr>
        <p:spPr>
          <a:xfrm>
            <a:off x="5004688" y="337230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34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6"/>
          <p:cNvSpPr txBox="1">
            <a:spLocks noGrp="1"/>
          </p:cNvSpPr>
          <p:nvPr>
            <p:ph type="ctrTitle"/>
          </p:nvPr>
        </p:nvSpPr>
        <p:spPr>
          <a:xfrm>
            <a:off x="2138400" y="1546745"/>
            <a:ext cx="4867200" cy="1496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Nebula </a:t>
            </a:r>
            <a:br>
              <a:rPr lang="en-GB" sz="4800" dirty="0"/>
            </a:br>
            <a:r>
              <a:rPr lang="en-GB" sz="4800" dirty="0"/>
              <a:t>Security Domain</a:t>
            </a:r>
            <a:endParaRPr sz="4800" dirty="0"/>
          </a:p>
        </p:txBody>
      </p:sp>
      <p:sp>
        <p:nvSpPr>
          <p:cNvPr id="954" name="Google Shape;954;p56"/>
          <p:cNvSpPr txBox="1">
            <a:spLocks noGrp="1"/>
          </p:cNvSpPr>
          <p:nvPr>
            <p:ph type="subTitle" idx="1"/>
          </p:nvPr>
        </p:nvSpPr>
        <p:spPr>
          <a:xfrm>
            <a:off x="3369600" y="3300921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Lombardi Luca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Cybersecurity M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7569" y="2262163"/>
            <a:ext cx="2881337" cy="2881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/>
          <p:cNvSpPr txBox="1">
            <a:spLocks noGrp="1"/>
          </p:cNvSpPr>
          <p:nvPr>
            <p:ph type="title"/>
          </p:nvPr>
        </p:nvSpPr>
        <p:spPr>
          <a:xfrm>
            <a:off x="1171575" y="1887693"/>
            <a:ext cx="6800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Mistrustful Colleagues</a:t>
            </a:r>
            <a:endParaRPr sz="4400" dirty="0"/>
          </a:p>
        </p:txBody>
      </p:sp>
      <p:sp>
        <p:nvSpPr>
          <p:cNvPr id="1093" name="Google Shape;1093;p65"/>
          <p:cNvSpPr txBox="1">
            <a:spLocks noGrp="1"/>
          </p:cNvSpPr>
          <p:nvPr>
            <p:ph type="subTitle" idx="1"/>
          </p:nvPr>
        </p:nvSpPr>
        <p:spPr>
          <a:xfrm>
            <a:off x="3108500" y="267182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“I don’t want to talk to Marketing”</a:t>
            </a:r>
            <a:endParaRPr dirty="0"/>
          </a:p>
        </p:txBody>
      </p:sp>
      <p:cxnSp>
        <p:nvCxnSpPr>
          <p:cNvPr id="1094" name="Google Shape;1094;p65"/>
          <p:cNvCxnSpPr/>
          <p:nvPr/>
        </p:nvCxnSpPr>
        <p:spPr>
          <a:xfrm rot="10800000">
            <a:off x="4152750" y="1752873"/>
            <a:ext cx="8385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73"/>
          <p:cNvSpPr txBox="1">
            <a:spLocks noGrp="1"/>
          </p:cNvSpPr>
          <p:nvPr>
            <p:ph type="body" idx="5"/>
          </p:nvPr>
        </p:nvSpPr>
        <p:spPr>
          <a:xfrm>
            <a:off x="5668967" y="2248142"/>
            <a:ext cx="2331224" cy="42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Doesn’t allow to send data</a:t>
            </a:r>
            <a:endParaRPr dirty="0"/>
          </a:p>
        </p:txBody>
      </p:sp>
      <p:sp>
        <p:nvSpPr>
          <p:cNvPr id="1348" name="Google Shape;1348;p73"/>
          <p:cNvSpPr txBox="1">
            <a:spLocks noGrp="1"/>
          </p:cNvSpPr>
          <p:nvPr>
            <p:ph type="body" idx="9"/>
          </p:nvPr>
        </p:nvSpPr>
        <p:spPr>
          <a:xfrm>
            <a:off x="4105871" y="3746928"/>
            <a:ext cx="1951585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As defined previously</a:t>
            </a:r>
            <a:endParaRPr dirty="0"/>
          </a:p>
        </p:txBody>
      </p:sp>
      <p:sp>
        <p:nvSpPr>
          <p:cNvPr id="1349" name="Google Shape;1349;p73"/>
          <p:cNvSpPr txBox="1">
            <a:spLocks noGrp="1"/>
          </p:cNvSpPr>
          <p:nvPr>
            <p:ph type="subTitle" idx="6"/>
          </p:nvPr>
        </p:nvSpPr>
        <p:spPr>
          <a:xfrm>
            <a:off x="5650559" y="1766819"/>
            <a:ext cx="2620362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ReceiverOnly</a:t>
            </a:r>
            <a:endParaRPr sz="3200" dirty="0"/>
          </a:p>
        </p:txBody>
      </p:sp>
      <p:sp>
        <p:nvSpPr>
          <p:cNvPr id="1350" name="Google Shape;1350;p73"/>
          <p:cNvSpPr txBox="1">
            <a:spLocks noGrp="1"/>
          </p:cNvSpPr>
          <p:nvPr>
            <p:ph type="subTitle" idx="13"/>
          </p:nvPr>
        </p:nvSpPr>
        <p:spPr>
          <a:xfrm>
            <a:off x="3993692" y="3213611"/>
            <a:ext cx="1156616" cy="6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Both</a:t>
            </a:r>
            <a:endParaRPr sz="3200" dirty="0"/>
          </a:p>
        </p:txBody>
      </p:sp>
      <p:sp>
        <p:nvSpPr>
          <p:cNvPr id="1354" name="Google Shape;1354;p73"/>
          <p:cNvSpPr txBox="1">
            <a:spLocks noGrp="1"/>
          </p:cNvSpPr>
          <p:nvPr>
            <p:ph type="body" idx="1"/>
          </p:nvPr>
        </p:nvSpPr>
        <p:spPr>
          <a:xfrm>
            <a:off x="1671540" y="2202253"/>
            <a:ext cx="2220842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all data received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that group as well</a:t>
            </a:r>
            <a:endParaRPr lang="en-US" dirty="0"/>
          </a:p>
        </p:txBody>
      </p:sp>
      <p:sp>
        <p:nvSpPr>
          <p:cNvPr id="1355" name="Google Shape;1355;p73"/>
          <p:cNvSpPr txBox="1">
            <a:spLocks noGrp="1"/>
          </p:cNvSpPr>
          <p:nvPr>
            <p:ph type="subTitle" idx="2"/>
          </p:nvPr>
        </p:nvSpPr>
        <p:spPr>
          <a:xfrm>
            <a:off x="1677531" y="1772330"/>
            <a:ext cx="2313232" cy="596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SenderOnly</a:t>
            </a:r>
            <a:endParaRPr sz="3200" dirty="0"/>
          </a:p>
        </p:txBody>
      </p:sp>
      <p:sp>
        <p:nvSpPr>
          <p:cNvPr id="1358" name="Google Shape;1358;p73"/>
          <p:cNvSpPr txBox="1">
            <a:spLocks noGrp="1"/>
          </p:cNvSpPr>
          <p:nvPr>
            <p:ph type="title"/>
          </p:nvPr>
        </p:nvSpPr>
        <p:spPr>
          <a:xfrm>
            <a:off x="713100" y="484979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ROLES</a:t>
            </a:r>
            <a:endParaRPr sz="3600" dirty="0"/>
          </a:p>
        </p:txBody>
      </p:sp>
      <p:grpSp>
        <p:nvGrpSpPr>
          <p:cNvPr id="1406" name="Google Shape;1406;p73"/>
          <p:cNvGrpSpPr/>
          <p:nvPr/>
        </p:nvGrpSpPr>
        <p:grpSpPr>
          <a:xfrm>
            <a:off x="1024449" y="1896178"/>
            <a:ext cx="522496" cy="698400"/>
            <a:chOff x="5916325" y="2407425"/>
            <a:chExt cx="317300" cy="440500"/>
          </a:xfrm>
        </p:grpSpPr>
        <p:sp>
          <p:nvSpPr>
            <p:cNvPr id="1407" name="Google Shape;1407;p73"/>
            <p:cNvSpPr/>
            <p:nvPr/>
          </p:nvSpPr>
          <p:spPr>
            <a:xfrm>
              <a:off x="6040550" y="2600125"/>
              <a:ext cx="68850" cy="247800"/>
            </a:xfrm>
            <a:custGeom>
              <a:avLst/>
              <a:gdLst/>
              <a:ahLst/>
              <a:cxnLst/>
              <a:rect l="l" t="t" r="r" b="b"/>
              <a:pathLst>
                <a:path w="2754" h="9912" extrusionOk="0">
                  <a:moveTo>
                    <a:pt x="1377" y="1"/>
                  </a:moveTo>
                  <a:cubicBezTo>
                    <a:pt x="1225" y="1"/>
                    <a:pt x="1101" y="124"/>
                    <a:pt x="1101" y="276"/>
                  </a:cubicBezTo>
                  <a:lnTo>
                    <a:pt x="1101" y="4405"/>
                  </a:lnTo>
                  <a:lnTo>
                    <a:pt x="1101" y="7637"/>
                  </a:lnTo>
                  <a:lnTo>
                    <a:pt x="229" y="7637"/>
                  </a:lnTo>
                  <a:cubicBezTo>
                    <a:pt x="149" y="7637"/>
                    <a:pt x="72" y="7626"/>
                    <a:pt x="0" y="7604"/>
                  </a:cubicBezTo>
                  <a:lnTo>
                    <a:pt x="0" y="8463"/>
                  </a:lnTo>
                  <a:cubicBezTo>
                    <a:pt x="0" y="8615"/>
                    <a:pt x="124" y="8738"/>
                    <a:pt x="276" y="8738"/>
                  </a:cubicBezTo>
                  <a:lnTo>
                    <a:pt x="1101" y="8738"/>
                  </a:lnTo>
                  <a:lnTo>
                    <a:pt x="1101" y="9636"/>
                  </a:lnTo>
                  <a:cubicBezTo>
                    <a:pt x="1101" y="9787"/>
                    <a:pt x="1225" y="9911"/>
                    <a:pt x="1377" y="9911"/>
                  </a:cubicBezTo>
                  <a:cubicBezTo>
                    <a:pt x="1528" y="9911"/>
                    <a:pt x="1652" y="9787"/>
                    <a:pt x="1652" y="9636"/>
                  </a:cubicBezTo>
                  <a:lnTo>
                    <a:pt x="1652" y="8738"/>
                  </a:lnTo>
                  <a:lnTo>
                    <a:pt x="2478" y="8738"/>
                  </a:lnTo>
                  <a:cubicBezTo>
                    <a:pt x="2629" y="8738"/>
                    <a:pt x="2753" y="8615"/>
                    <a:pt x="2753" y="8463"/>
                  </a:cubicBezTo>
                  <a:lnTo>
                    <a:pt x="2753" y="7604"/>
                  </a:lnTo>
                  <a:cubicBezTo>
                    <a:pt x="2682" y="7626"/>
                    <a:pt x="2605" y="7637"/>
                    <a:pt x="2525" y="7637"/>
                  </a:cubicBezTo>
                  <a:lnTo>
                    <a:pt x="1652" y="7637"/>
                  </a:lnTo>
                  <a:lnTo>
                    <a:pt x="1652" y="4405"/>
                  </a:lnTo>
                  <a:lnTo>
                    <a:pt x="1652" y="276"/>
                  </a:lnTo>
                  <a:cubicBezTo>
                    <a:pt x="1652" y="124"/>
                    <a:pt x="1528" y="1"/>
                    <a:pt x="1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6124725" y="2602950"/>
              <a:ext cx="108900" cy="243250"/>
            </a:xfrm>
            <a:custGeom>
              <a:avLst/>
              <a:gdLst/>
              <a:ahLst/>
              <a:cxnLst/>
              <a:rect l="l" t="t" r="r" b="b"/>
              <a:pathLst>
                <a:path w="4356" h="9730" extrusionOk="0">
                  <a:moveTo>
                    <a:pt x="209" y="0"/>
                  </a:moveTo>
                  <a:lnTo>
                    <a:pt x="209" y="4223"/>
                  </a:lnTo>
                  <a:lnTo>
                    <a:pt x="0" y="6552"/>
                  </a:lnTo>
                  <a:lnTo>
                    <a:pt x="3890" y="9669"/>
                  </a:lnTo>
                  <a:cubicBezTo>
                    <a:pt x="3942" y="9710"/>
                    <a:pt x="4000" y="9729"/>
                    <a:pt x="4064" y="9729"/>
                  </a:cubicBezTo>
                  <a:cubicBezTo>
                    <a:pt x="4110" y="9729"/>
                    <a:pt x="4160" y="9716"/>
                    <a:pt x="4201" y="9691"/>
                  </a:cubicBezTo>
                  <a:cubicBezTo>
                    <a:pt x="4303" y="9630"/>
                    <a:pt x="4355" y="9517"/>
                    <a:pt x="4336" y="9407"/>
                  </a:cubicBezTo>
                  <a:lnTo>
                    <a:pt x="3642" y="5245"/>
                  </a:lnTo>
                  <a:cubicBezTo>
                    <a:pt x="3552" y="4680"/>
                    <a:pt x="3320" y="4144"/>
                    <a:pt x="2976" y="3687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73"/>
            <p:cNvSpPr/>
            <p:nvPr/>
          </p:nvSpPr>
          <p:spPr>
            <a:xfrm>
              <a:off x="5916325" y="2602950"/>
              <a:ext cx="108750" cy="243250"/>
            </a:xfrm>
            <a:custGeom>
              <a:avLst/>
              <a:gdLst/>
              <a:ahLst/>
              <a:cxnLst/>
              <a:rect l="l" t="t" r="r" b="b"/>
              <a:pathLst>
                <a:path w="4350" h="9730" extrusionOk="0">
                  <a:moveTo>
                    <a:pt x="4143" y="0"/>
                  </a:moveTo>
                  <a:lnTo>
                    <a:pt x="1377" y="3689"/>
                  </a:lnTo>
                  <a:cubicBezTo>
                    <a:pt x="1033" y="4149"/>
                    <a:pt x="801" y="4686"/>
                    <a:pt x="710" y="5250"/>
                  </a:cubicBezTo>
                  <a:lnTo>
                    <a:pt x="17" y="9410"/>
                  </a:lnTo>
                  <a:cubicBezTo>
                    <a:pt x="0" y="9523"/>
                    <a:pt x="52" y="9633"/>
                    <a:pt x="149" y="9691"/>
                  </a:cubicBezTo>
                  <a:cubicBezTo>
                    <a:pt x="193" y="9716"/>
                    <a:pt x="242" y="9729"/>
                    <a:pt x="286" y="9729"/>
                  </a:cubicBezTo>
                  <a:cubicBezTo>
                    <a:pt x="347" y="9729"/>
                    <a:pt x="408" y="9710"/>
                    <a:pt x="457" y="9666"/>
                  </a:cubicBezTo>
                  <a:lnTo>
                    <a:pt x="4350" y="6552"/>
                  </a:lnTo>
                  <a:lnTo>
                    <a:pt x="4146" y="4292"/>
                  </a:lnTo>
                  <a:lnTo>
                    <a:pt x="4143" y="4248"/>
                  </a:lnTo>
                  <a:lnTo>
                    <a:pt x="4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73"/>
            <p:cNvSpPr/>
            <p:nvPr/>
          </p:nvSpPr>
          <p:spPr>
            <a:xfrm>
              <a:off x="6091600" y="2416025"/>
              <a:ext cx="1475" cy="2025"/>
            </a:xfrm>
            <a:custGeom>
              <a:avLst/>
              <a:gdLst/>
              <a:ahLst/>
              <a:cxnLst/>
              <a:rect l="l" t="t" r="r" b="b"/>
              <a:pathLst>
                <a:path w="59" h="81" extrusionOk="0">
                  <a:moveTo>
                    <a:pt x="1" y="0"/>
                  </a:moveTo>
                  <a:cubicBezTo>
                    <a:pt x="20" y="28"/>
                    <a:pt x="40" y="53"/>
                    <a:pt x="59" y="80"/>
                  </a:cubicBezTo>
                  <a:cubicBezTo>
                    <a:pt x="40" y="53"/>
                    <a:pt x="23" y="28"/>
                    <a:pt x="1" y="0"/>
                  </a:cubicBezTo>
                  <a:close/>
                </a:path>
              </a:pathLst>
            </a:custGeom>
            <a:solidFill>
              <a:srgbClr val="FF4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73"/>
            <p:cNvSpPr/>
            <p:nvPr/>
          </p:nvSpPr>
          <p:spPr>
            <a:xfrm>
              <a:off x="6074950" y="2418150"/>
              <a:ext cx="55100" cy="354050"/>
            </a:xfrm>
            <a:custGeom>
              <a:avLst/>
              <a:gdLst/>
              <a:ahLst/>
              <a:cxnLst/>
              <a:rect l="l" t="t" r="r" b="b"/>
              <a:pathLst>
                <a:path w="2204" h="14162" extrusionOk="0">
                  <a:moveTo>
                    <a:pt x="730" y="1"/>
                  </a:moveTo>
                  <a:lnTo>
                    <a:pt x="730" y="1"/>
                  </a:lnTo>
                  <a:cubicBezTo>
                    <a:pt x="1019" y="419"/>
                    <a:pt x="1391" y="1014"/>
                    <a:pt x="1691" y="1702"/>
                  </a:cubicBezTo>
                  <a:lnTo>
                    <a:pt x="1" y="1702"/>
                  </a:lnTo>
                  <a:lnTo>
                    <a:pt x="1" y="3117"/>
                  </a:lnTo>
                  <a:cubicBezTo>
                    <a:pt x="590" y="3117"/>
                    <a:pt x="1063" y="3591"/>
                    <a:pt x="1063" y="4180"/>
                  </a:cubicBezTo>
                  <a:cubicBezTo>
                    <a:pt x="1063" y="4769"/>
                    <a:pt x="590" y="5242"/>
                    <a:pt x="1" y="5242"/>
                  </a:cubicBezTo>
                  <a:lnTo>
                    <a:pt x="1" y="7277"/>
                  </a:lnTo>
                  <a:cubicBezTo>
                    <a:pt x="152" y="7277"/>
                    <a:pt x="276" y="7401"/>
                    <a:pt x="276" y="7552"/>
                  </a:cubicBezTo>
                  <a:lnTo>
                    <a:pt x="276" y="11682"/>
                  </a:lnTo>
                  <a:lnTo>
                    <a:pt x="2197" y="11682"/>
                  </a:lnTo>
                  <a:lnTo>
                    <a:pt x="2203" y="11613"/>
                  </a:lnTo>
                  <a:lnTo>
                    <a:pt x="2203" y="7390"/>
                  </a:lnTo>
                  <a:lnTo>
                    <a:pt x="2203" y="3904"/>
                  </a:lnTo>
                  <a:cubicBezTo>
                    <a:pt x="2203" y="2360"/>
                    <a:pt x="1308" y="827"/>
                    <a:pt x="730" y="1"/>
                  </a:cubicBezTo>
                  <a:close/>
                  <a:moveTo>
                    <a:pt x="2197" y="11682"/>
                  </a:moveTo>
                  <a:lnTo>
                    <a:pt x="2145" y="12257"/>
                  </a:lnTo>
                  <a:lnTo>
                    <a:pt x="2198" y="11682"/>
                  </a:lnTo>
                  <a:close/>
                  <a:moveTo>
                    <a:pt x="2145" y="12257"/>
                  </a:moveTo>
                  <a:lnTo>
                    <a:pt x="1972" y="14162"/>
                  </a:lnTo>
                  <a:lnTo>
                    <a:pt x="1994" y="13942"/>
                  </a:lnTo>
                  <a:lnTo>
                    <a:pt x="2145" y="122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73"/>
            <p:cNvSpPr/>
            <p:nvPr/>
          </p:nvSpPr>
          <p:spPr>
            <a:xfrm>
              <a:off x="6019900" y="2709075"/>
              <a:ext cx="100" cy="1200"/>
            </a:xfrm>
            <a:custGeom>
              <a:avLst/>
              <a:gdLst/>
              <a:ahLst/>
              <a:cxnLst/>
              <a:rect l="l" t="t" r="r" b="b"/>
              <a:pathLst>
                <a:path w="4" h="48" extrusionOk="0">
                  <a:moveTo>
                    <a:pt x="3" y="47"/>
                  </a:moveTo>
                  <a:lnTo>
                    <a:pt x="3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6056725" y="2416025"/>
              <a:ext cx="1400" cy="2025"/>
            </a:xfrm>
            <a:custGeom>
              <a:avLst/>
              <a:gdLst/>
              <a:ahLst/>
              <a:cxnLst/>
              <a:rect l="l" t="t" r="r" b="b"/>
              <a:pathLst>
                <a:path w="56" h="81" extrusionOk="0">
                  <a:moveTo>
                    <a:pt x="55" y="0"/>
                  </a:moveTo>
                  <a:lnTo>
                    <a:pt x="55" y="0"/>
                  </a:lnTo>
                  <a:cubicBezTo>
                    <a:pt x="49" y="11"/>
                    <a:pt x="42" y="21"/>
                    <a:pt x="35" y="32"/>
                  </a:cubicBezTo>
                  <a:lnTo>
                    <a:pt x="35" y="32"/>
                  </a:lnTo>
                  <a:cubicBezTo>
                    <a:pt x="42" y="22"/>
                    <a:pt x="49" y="11"/>
                    <a:pt x="55" y="0"/>
                  </a:cubicBezTo>
                  <a:close/>
                  <a:moveTo>
                    <a:pt x="35" y="32"/>
                  </a:moveTo>
                  <a:cubicBezTo>
                    <a:pt x="24" y="48"/>
                    <a:pt x="12" y="64"/>
                    <a:pt x="0" y="80"/>
                  </a:cubicBezTo>
                  <a:cubicBezTo>
                    <a:pt x="13" y="64"/>
                    <a:pt x="24" y="48"/>
                    <a:pt x="35" y="32"/>
                  </a:cubicBezTo>
                  <a:close/>
                </a:path>
              </a:pathLst>
            </a:custGeom>
            <a:solidFill>
              <a:srgbClr val="E50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6019825" y="2418150"/>
              <a:ext cx="55100" cy="292125"/>
            </a:xfrm>
            <a:custGeom>
              <a:avLst/>
              <a:gdLst/>
              <a:ahLst/>
              <a:cxnLst/>
              <a:rect l="l" t="t" r="r" b="b"/>
              <a:pathLst>
                <a:path w="2204" h="11685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95" y="827"/>
                    <a:pt x="1" y="2357"/>
                    <a:pt x="1" y="3904"/>
                  </a:cubicBezTo>
                  <a:lnTo>
                    <a:pt x="1" y="7390"/>
                  </a:lnTo>
                  <a:lnTo>
                    <a:pt x="1" y="11637"/>
                  </a:lnTo>
                  <a:lnTo>
                    <a:pt x="6" y="11684"/>
                  </a:lnTo>
                  <a:lnTo>
                    <a:pt x="1928" y="11684"/>
                  </a:lnTo>
                  <a:lnTo>
                    <a:pt x="1928" y="7555"/>
                  </a:lnTo>
                  <a:cubicBezTo>
                    <a:pt x="1928" y="7403"/>
                    <a:pt x="2052" y="7280"/>
                    <a:pt x="2203" y="7280"/>
                  </a:cubicBezTo>
                  <a:lnTo>
                    <a:pt x="2203" y="5242"/>
                  </a:lnTo>
                  <a:cubicBezTo>
                    <a:pt x="1614" y="5242"/>
                    <a:pt x="1140" y="4769"/>
                    <a:pt x="1140" y="4180"/>
                  </a:cubicBezTo>
                  <a:cubicBezTo>
                    <a:pt x="1140" y="3591"/>
                    <a:pt x="1614" y="3114"/>
                    <a:pt x="2203" y="3114"/>
                  </a:cubicBezTo>
                  <a:lnTo>
                    <a:pt x="2203" y="1702"/>
                  </a:lnTo>
                  <a:lnTo>
                    <a:pt x="513" y="1702"/>
                  </a:lnTo>
                  <a:cubicBezTo>
                    <a:pt x="810" y="1014"/>
                    <a:pt x="1182" y="419"/>
                    <a:pt x="1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73"/>
            <p:cNvSpPr/>
            <p:nvPr/>
          </p:nvSpPr>
          <p:spPr>
            <a:xfrm>
              <a:off x="6081850" y="2710250"/>
              <a:ext cx="48050" cy="80825"/>
            </a:xfrm>
            <a:custGeom>
              <a:avLst/>
              <a:gdLst/>
              <a:ahLst/>
              <a:cxnLst/>
              <a:rect l="l" t="t" r="r" b="b"/>
              <a:pathLst>
                <a:path w="1922" h="3233" extrusionOk="0">
                  <a:moveTo>
                    <a:pt x="0" y="0"/>
                  </a:moveTo>
                  <a:lnTo>
                    <a:pt x="0" y="3232"/>
                  </a:lnTo>
                  <a:lnTo>
                    <a:pt x="873" y="3232"/>
                  </a:lnTo>
                  <a:cubicBezTo>
                    <a:pt x="953" y="3232"/>
                    <a:pt x="1030" y="3221"/>
                    <a:pt x="1101" y="3199"/>
                  </a:cubicBezTo>
                  <a:cubicBezTo>
                    <a:pt x="1421" y="3111"/>
                    <a:pt x="1666" y="2828"/>
                    <a:pt x="1696" y="2481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73"/>
            <p:cNvSpPr/>
            <p:nvPr/>
          </p:nvSpPr>
          <p:spPr>
            <a:xfrm>
              <a:off x="6020100" y="2710250"/>
              <a:ext cx="48000" cy="80825"/>
            </a:xfrm>
            <a:custGeom>
              <a:avLst/>
              <a:gdLst/>
              <a:ahLst/>
              <a:cxnLst/>
              <a:rect l="l" t="t" r="r" b="b"/>
              <a:pathLst>
                <a:path w="1920" h="3233" extrusionOk="0">
                  <a:moveTo>
                    <a:pt x="1" y="0"/>
                  </a:moveTo>
                  <a:lnTo>
                    <a:pt x="207" y="2260"/>
                  </a:lnTo>
                  <a:lnTo>
                    <a:pt x="226" y="2481"/>
                  </a:lnTo>
                  <a:cubicBezTo>
                    <a:pt x="257" y="2833"/>
                    <a:pt x="499" y="3111"/>
                    <a:pt x="821" y="3199"/>
                  </a:cubicBezTo>
                  <a:cubicBezTo>
                    <a:pt x="895" y="3221"/>
                    <a:pt x="970" y="3232"/>
                    <a:pt x="1050" y="3232"/>
                  </a:cubicBezTo>
                  <a:lnTo>
                    <a:pt x="1919" y="323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73"/>
            <p:cNvSpPr/>
            <p:nvPr/>
          </p:nvSpPr>
          <p:spPr>
            <a:xfrm>
              <a:off x="6046125" y="2495800"/>
              <a:ext cx="57775" cy="53200"/>
            </a:xfrm>
            <a:custGeom>
              <a:avLst/>
              <a:gdLst/>
              <a:ahLst/>
              <a:cxnLst/>
              <a:rect l="l" t="t" r="r" b="b"/>
              <a:pathLst>
                <a:path w="2311" h="2128" extrusionOk="0">
                  <a:moveTo>
                    <a:pt x="1154" y="0"/>
                  </a:moveTo>
                  <a:cubicBezTo>
                    <a:pt x="655" y="0"/>
                    <a:pt x="208" y="354"/>
                    <a:pt x="110" y="862"/>
                  </a:cubicBezTo>
                  <a:cubicBezTo>
                    <a:pt x="0" y="1440"/>
                    <a:pt x="377" y="1996"/>
                    <a:pt x="953" y="2109"/>
                  </a:cubicBezTo>
                  <a:cubicBezTo>
                    <a:pt x="1020" y="2122"/>
                    <a:pt x="1088" y="2128"/>
                    <a:pt x="1154" y="2128"/>
                  </a:cubicBezTo>
                  <a:cubicBezTo>
                    <a:pt x="1655" y="2128"/>
                    <a:pt x="2100" y="1774"/>
                    <a:pt x="2200" y="1264"/>
                  </a:cubicBezTo>
                  <a:cubicBezTo>
                    <a:pt x="2310" y="688"/>
                    <a:pt x="1933" y="129"/>
                    <a:pt x="1355" y="19"/>
                  </a:cubicBezTo>
                  <a:cubicBezTo>
                    <a:pt x="1287" y="6"/>
                    <a:pt x="1220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73"/>
            <p:cNvSpPr/>
            <p:nvPr/>
          </p:nvSpPr>
          <p:spPr>
            <a:xfrm>
              <a:off x="6032700" y="2407425"/>
              <a:ext cx="42275" cy="53300"/>
            </a:xfrm>
            <a:custGeom>
              <a:avLst/>
              <a:gdLst/>
              <a:ahLst/>
              <a:cxnLst/>
              <a:rect l="l" t="t" r="r" b="b"/>
              <a:pathLst>
                <a:path w="1691" h="2132" extrusionOk="0">
                  <a:moveTo>
                    <a:pt x="1691" y="0"/>
                  </a:moveTo>
                  <a:cubicBezTo>
                    <a:pt x="1426" y="0"/>
                    <a:pt x="1176" y="130"/>
                    <a:pt x="1019" y="347"/>
                  </a:cubicBezTo>
                  <a:cubicBezTo>
                    <a:pt x="1003" y="375"/>
                    <a:pt x="981" y="399"/>
                    <a:pt x="964" y="427"/>
                  </a:cubicBezTo>
                  <a:lnTo>
                    <a:pt x="961" y="430"/>
                  </a:lnTo>
                  <a:cubicBezTo>
                    <a:pt x="672" y="845"/>
                    <a:pt x="301" y="1443"/>
                    <a:pt x="0" y="2131"/>
                  </a:cubicBezTo>
                  <a:lnTo>
                    <a:pt x="1691" y="213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73"/>
            <p:cNvSpPr/>
            <p:nvPr/>
          </p:nvSpPr>
          <p:spPr>
            <a:xfrm>
              <a:off x="6074950" y="2407425"/>
              <a:ext cx="42300" cy="53300"/>
            </a:xfrm>
            <a:custGeom>
              <a:avLst/>
              <a:gdLst/>
              <a:ahLst/>
              <a:cxnLst/>
              <a:rect l="l" t="t" r="r" b="b"/>
              <a:pathLst>
                <a:path w="1692" h="2132" extrusionOk="0">
                  <a:moveTo>
                    <a:pt x="1" y="0"/>
                  </a:moveTo>
                  <a:lnTo>
                    <a:pt x="1" y="2131"/>
                  </a:lnTo>
                  <a:lnTo>
                    <a:pt x="1691" y="2131"/>
                  </a:lnTo>
                  <a:cubicBezTo>
                    <a:pt x="1394" y="1443"/>
                    <a:pt x="1022" y="848"/>
                    <a:pt x="730" y="430"/>
                  </a:cubicBezTo>
                  <a:lnTo>
                    <a:pt x="728" y="427"/>
                  </a:lnTo>
                  <a:cubicBezTo>
                    <a:pt x="706" y="399"/>
                    <a:pt x="689" y="372"/>
                    <a:pt x="673" y="347"/>
                  </a:cubicBezTo>
                  <a:cubicBezTo>
                    <a:pt x="518" y="132"/>
                    <a:pt x="265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4811;p116"/>
          <p:cNvGrpSpPr/>
          <p:nvPr/>
        </p:nvGrpSpPr>
        <p:grpSpPr>
          <a:xfrm>
            <a:off x="5036309" y="1888909"/>
            <a:ext cx="489655" cy="569988"/>
            <a:chOff x="4484850" y="2435475"/>
            <a:chExt cx="365750" cy="434525"/>
          </a:xfrm>
        </p:grpSpPr>
        <p:sp>
          <p:nvSpPr>
            <p:cNvPr id="15" name="Google Shape;4812;p116"/>
            <p:cNvSpPr/>
            <p:nvPr/>
          </p:nvSpPr>
          <p:spPr>
            <a:xfrm>
              <a:off x="4687400" y="2466000"/>
              <a:ext cx="132850" cy="132850"/>
            </a:xfrm>
            <a:custGeom>
              <a:avLst/>
              <a:gdLst/>
              <a:ahLst/>
              <a:cxnLst/>
              <a:rect l="l" t="t" r="r" b="b"/>
              <a:pathLst>
                <a:path w="5314" h="5314" extrusionOk="0">
                  <a:moveTo>
                    <a:pt x="4922" y="0"/>
                  </a:moveTo>
                  <a:lnTo>
                    <a:pt x="4176" y="749"/>
                  </a:lnTo>
                  <a:lnTo>
                    <a:pt x="0" y="749"/>
                  </a:lnTo>
                  <a:lnTo>
                    <a:pt x="551" y="1299"/>
                  </a:lnTo>
                  <a:lnTo>
                    <a:pt x="3618" y="1299"/>
                  </a:lnTo>
                  <a:lnTo>
                    <a:pt x="2084" y="2833"/>
                  </a:lnTo>
                  <a:lnTo>
                    <a:pt x="2282" y="3028"/>
                  </a:lnTo>
                  <a:lnTo>
                    <a:pt x="2478" y="3226"/>
                  </a:lnTo>
                  <a:lnTo>
                    <a:pt x="4017" y="1688"/>
                  </a:lnTo>
                  <a:lnTo>
                    <a:pt x="4017" y="4763"/>
                  </a:lnTo>
                  <a:lnTo>
                    <a:pt x="4567" y="5313"/>
                  </a:lnTo>
                  <a:lnTo>
                    <a:pt x="4567" y="1137"/>
                  </a:lnTo>
                  <a:lnTo>
                    <a:pt x="5313" y="391"/>
                  </a:lnTo>
                  <a:cubicBezTo>
                    <a:pt x="5143" y="308"/>
                    <a:pt x="5005" y="171"/>
                    <a:pt x="4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4813;p116"/>
            <p:cNvSpPr/>
            <p:nvPr/>
          </p:nvSpPr>
          <p:spPr>
            <a:xfrm>
              <a:off x="4568275" y="2439975"/>
              <a:ext cx="154025" cy="189150"/>
            </a:xfrm>
            <a:custGeom>
              <a:avLst/>
              <a:gdLst/>
              <a:ahLst/>
              <a:cxnLst/>
              <a:rect l="l" t="t" r="r" b="b"/>
              <a:pathLst>
                <a:path w="6161" h="7566" extrusionOk="0">
                  <a:moveTo>
                    <a:pt x="2166" y="0"/>
                  </a:moveTo>
                  <a:cubicBezTo>
                    <a:pt x="2151" y="17"/>
                    <a:pt x="2136" y="33"/>
                    <a:pt x="2122" y="50"/>
                  </a:cubicBezTo>
                  <a:lnTo>
                    <a:pt x="2122" y="50"/>
                  </a:lnTo>
                  <a:cubicBezTo>
                    <a:pt x="2137" y="33"/>
                    <a:pt x="2151" y="17"/>
                    <a:pt x="2166" y="0"/>
                  </a:cubicBezTo>
                  <a:close/>
                  <a:moveTo>
                    <a:pt x="2122" y="50"/>
                  </a:moveTo>
                  <a:lnTo>
                    <a:pt x="2122" y="50"/>
                  </a:lnTo>
                  <a:cubicBezTo>
                    <a:pt x="290" y="2100"/>
                    <a:pt x="0" y="5134"/>
                    <a:pt x="1404" y="7494"/>
                  </a:cubicBezTo>
                  <a:cubicBezTo>
                    <a:pt x="1657" y="7202"/>
                    <a:pt x="2029" y="7015"/>
                    <a:pt x="2444" y="7015"/>
                  </a:cubicBezTo>
                  <a:cubicBezTo>
                    <a:pt x="2896" y="7015"/>
                    <a:pt x="3295" y="7232"/>
                    <a:pt x="3546" y="7566"/>
                  </a:cubicBezTo>
                  <a:lnTo>
                    <a:pt x="6161" y="4950"/>
                  </a:lnTo>
                  <a:lnTo>
                    <a:pt x="1740" y="529"/>
                  </a:lnTo>
                  <a:cubicBezTo>
                    <a:pt x="1861" y="365"/>
                    <a:pt x="1985" y="203"/>
                    <a:pt x="2122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4814;p116"/>
            <p:cNvSpPr/>
            <p:nvPr/>
          </p:nvSpPr>
          <p:spPr>
            <a:xfrm>
              <a:off x="4808325" y="2436400"/>
              <a:ext cx="41300" cy="41325"/>
            </a:xfrm>
            <a:custGeom>
              <a:avLst/>
              <a:gdLst/>
              <a:ahLst/>
              <a:cxnLst/>
              <a:rect l="l" t="t" r="r" b="b"/>
              <a:pathLst>
                <a:path w="1652" h="1653" extrusionOk="0">
                  <a:moveTo>
                    <a:pt x="826" y="0"/>
                  </a:moveTo>
                  <a:cubicBezTo>
                    <a:pt x="369" y="0"/>
                    <a:pt x="0" y="369"/>
                    <a:pt x="0" y="826"/>
                  </a:cubicBezTo>
                  <a:cubicBezTo>
                    <a:pt x="0" y="956"/>
                    <a:pt x="28" y="1074"/>
                    <a:pt x="80" y="1181"/>
                  </a:cubicBezTo>
                  <a:cubicBezTo>
                    <a:pt x="165" y="1355"/>
                    <a:pt x="303" y="1492"/>
                    <a:pt x="474" y="1575"/>
                  </a:cubicBezTo>
                  <a:cubicBezTo>
                    <a:pt x="578" y="1624"/>
                    <a:pt x="699" y="1652"/>
                    <a:pt x="826" y="1652"/>
                  </a:cubicBezTo>
                  <a:cubicBezTo>
                    <a:pt x="1286" y="1652"/>
                    <a:pt x="1652" y="1283"/>
                    <a:pt x="1652" y="826"/>
                  </a:cubicBezTo>
                  <a:cubicBezTo>
                    <a:pt x="1652" y="369"/>
                    <a:pt x="1286" y="0"/>
                    <a:pt x="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4815;p116"/>
            <p:cNvSpPr/>
            <p:nvPr/>
          </p:nvSpPr>
          <p:spPr>
            <a:xfrm>
              <a:off x="4568475" y="2649050"/>
              <a:ext cx="121775" cy="152125"/>
            </a:xfrm>
            <a:custGeom>
              <a:avLst/>
              <a:gdLst/>
              <a:ahLst/>
              <a:cxnLst/>
              <a:rect l="l" t="t" r="r" b="b"/>
              <a:pathLst>
                <a:path w="4871" h="6085" extrusionOk="0">
                  <a:moveTo>
                    <a:pt x="1060" y="1"/>
                  </a:moveTo>
                  <a:lnTo>
                    <a:pt x="0" y="6085"/>
                  </a:lnTo>
                  <a:lnTo>
                    <a:pt x="4870" y="6085"/>
                  </a:lnTo>
                  <a:lnTo>
                    <a:pt x="4094" y="1606"/>
                  </a:lnTo>
                  <a:lnTo>
                    <a:pt x="3813" y="1"/>
                  </a:lnTo>
                  <a:lnTo>
                    <a:pt x="3813" y="28"/>
                  </a:lnTo>
                  <a:cubicBezTo>
                    <a:pt x="3813" y="788"/>
                    <a:pt x="3199" y="1405"/>
                    <a:pt x="2436" y="1405"/>
                  </a:cubicBezTo>
                  <a:cubicBezTo>
                    <a:pt x="1677" y="1405"/>
                    <a:pt x="1060" y="788"/>
                    <a:pt x="1060" y="28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4816;p116"/>
            <p:cNvSpPr/>
            <p:nvPr/>
          </p:nvSpPr>
          <p:spPr>
            <a:xfrm>
              <a:off x="4539900" y="2801150"/>
              <a:ext cx="178975" cy="34450"/>
            </a:xfrm>
            <a:custGeom>
              <a:avLst/>
              <a:gdLst/>
              <a:ahLst/>
              <a:cxnLst/>
              <a:rect l="l" t="t" r="r" b="b"/>
              <a:pathLst>
                <a:path w="7159" h="1378" extrusionOk="0">
                  <a:moveTo>
                    <a:pt x="551" y="1"/>
                  </a:moveTo>
                  <a:cubicBezTo>
                    <a:pt x="248" y="1"/>
                    <a:pt x="1" y="249"/>
                    <a:pt x="1" y="552"/>
                  </a:cubicBezTo>
                  <a:lnTo>
                    <a:pt x="1" y="1377"/>
                  </a:lnTo>
                  <a:lnTo>
                    <a:pt x="7158" y="1377"/>
                  </a:lnTo>
                  <a:lnTo>
                    <a:pt x="7158" y="552"/>
                  </a:lnTo>
                  <a:cubicBezTo>
                    <a:pt x="7158" y="249"/>
                    <a:pt x="6910" y="1"/>
                    <a:pt x="6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4817;p116"/>
            <p:cNvSpPr/>
            <p:nvPr/>
          </p:nvSpPr>
          <p:spPr>
            <a:xfrm>
              <a:off x="4498600" y="2835575"/>
              <a:ext cx="261575" cy="20675"/>
            </a:xfrm>
            <a:custGeom>
              <a:avLst/>
              <a:gdLst/>
              <a:ahLst/>
              <a:cxnLst/>
              <a:rect l="l" t="t" r="r" b="b"/>
              <a:pathLst>
                <a:path w="10463" h="827" extrusionOk="0">
                  <a:moveTo>
                    <a:pt x="827" y="0"/>
                  </a:moveTo>
                  <a:cubicBezTo>
                    <a:pt x="372" y="0"/>
                    <a:pt x="1" y="372"/>
                    <a:pt x="1" y="826"/>
                  </a:cubicBezTo>
                  <a:lnTo>
                    <a:pt x="10462" y="826"/>
                  </a:lnTo>
                  <a:cubicBezTo>
                    <a:pt x="10462" y="372"/>
                    <a:pt x="10090" y="0"/>
                    <a:pt x="9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4818;p116"/>
            <p:cNvSpPr/>
            <p:nvPr/>
          </p:nvSpPr>
          <p:spPr>
            <a:xfrm>
              <a:off x="4484850" y="2856225"/>
              <a:ext cx="289075" cy="13775"/>
            </a:xfrm>
            <a:custGeom>
              <a:avLst/>
              <a:gdLst/>
              <a:ahLst/>
              <a:cxnLst/>
              <a:rect l="l" t="t" r="r" b="b"/>
              <a:pathLst>
                <a:path w="11563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6"/>
                  </a:cubicBezTo>
                  <a:cubicBezTo>
                    <a:pt x="0" y="427"/>
                    <a:pt x="124" y="551"/>
                    <a:pt x="275" y="551"/>
                  </a:cubicBezTo>
                  <a:lnTo>
                    <a:pt x="11287" y="551"/>
                  </a:lnTo>
                  <a:cubicBezTo>
                    <a:pt x="11439" y="551"/>
                    <a:pt x="11563" y="427"/>
                    <a:pt x="11563" y="276"/>
                  </a:cubicBezTo>
                  <a:cubicBezTo>
                    <a:pt x="11563" y="124"/>
                    <a:pt x="11439" y="0"/>
                    <a:pt x="1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4819;p116"/>
            <p:cNvSpPr/>
            <p:nvPr/>
          </p:nvSpPr>
          <p:spPr>
            <a:xfrm>
              <a:off x="4594950" y="2435475"/>
              <a:ext cx="251175" cy="269625"/>
            </a:xfrm>
            <a:custGeom>
              <a:avLst/>
              <a:gdLst/>
              <a:ahLst/>
              <a:cxnLst/>
              <a:rect l="l" t="t" r="r" b="b"/>
              <a:pathLst>
                <a:path w="10047" h="10785" extrusionOk="0">
                  <a:moveTo>
                    <a:pt x="1377" y="8021"/>
                  </a:moveTo>
                  <a:cubicBezTo>
                    <a:pt x="1686" y="8021"/>
                    <a:pt x="1928" y="8269"/>
                    <a:pt x="1928" y="8571"/>
                  </a:cubicBezTo>
                  <a:cubicBezTo>
                    <a:pt x="1928" y="8874"/>
                    <a:pt x="1680" y="9122"/>
                    <a:pt x="1377" y="9122"/>
                  </a:cubicBezTo>
                  <a:cubicBezTo>
                    <a:pt x="1075" y="9122"/>
                    <a:pt x="827" y="8874"/>
                    <a:pt x="827" y="8571"/>
                  </a:cubicBezTo>
                  <a:cubicBezTo>
                    <a:pt x="827" y="8269"/>
                    <a:pt x="1075" y="8021"/>
                    <a:pt x="1377" y="8021"/>
                  </a:cubicBezTo>
                  <a:close/>
                  <a:moveTo>
                    <a:pt x="1514" y="1"/>
                  </a:moveTo>
                  <a:cubicBezTo>
                    <a:pt x="1505" y="1"/>
                    <a:pt x="1496" y="1"/>
                    <a:pt x="1488" y="1"/>
                  </a:cubicBezTo>
                  <a:cubicBezTo>
                    <a:pt x="1336" y="4"/>
                    <a:pt x="1198" y="65"/>
                    <a:pt x="1099" y="175"/>
                  </a:cubicBezTo>
                  <a:cubicBezTo>
                    <a:pt x="945" y="346"/>
                    <a:pt x="802" y="522"/>
                    <a:pt x="673" y="706"/>
                  </a:cubicBezTo>
                  <a:lnTo>
                    <a:pt x="5094" y="5127"/>
                  </a:lnTo>
                  <a:lnTo>
                    <a:pt x="2479" y="7743"/>
                  </a:lnTo>
                  <a:cubicBezTo>
                    <a:pt x="2228" y="7410"/>
                    <a:pt x="1829" y="7192"/>
                    <a:pt x="1377" y="7192"/>
                  </a:cubicBezTo>
                  <a:cubicBezTo>
                    <a:pt x="962" y="7192"/>
                    <a:pt x="587" y="7379"/>
                    <a:pt x="334" y="7671"/>
                  </a:cubicBezTo>
                  <a:cubicBezTo>
                    <a:pt x="133" y="7905"/>
                    <a:pt x="9" y="8208"/>
                    <a:pt x="1" y="8541"/>
                  </a:cubicBezTo>
                  <a:lnTo>
                    <a:pt x="1" y="8569"/>
                  </a:lnTo>
                  <a:cubicBezTo>
                    <a:pt x="1" y="9334"/>
                    <a:pt x="620" y="9948"/>
                    <a:pt x="1377" y="9948"/>
                  </a:cubicBezTo>
                  <a:cubicBezTo>
                    <a:pt x="2140" y="9948"/>
                    <a:pt x="2754" y="9334"/>
                    <a:pt x="2754" y="8571"/>
                  </a:cubicBezTo>
                  <a:lnTo>
                    <a:pt x="2754" y="8544"/>
                  </a:lnTo>
                  <a:lnTo>
                    <a:pt x="3035" y="10149"/>
                  </a:lnTo>
                  <a:cubicBezTo>
                    <a:pt x="3910" y="10576"/>
                    <a:pt x="4854" y="10785"/>
                    <a:pt x="5790" y="10785"/>
                  </a:cubicBezTo>
                  <a:cubicBezTo>
                    <a:pt x="7324" y="10785"/>
                    <a:pt x="8846" y="10220"/>
                    <a:pt x="10046" y="9128"/>
                  </a:cubicBezTo>
                  <a:lnTo>
                    <a:pt x="10046" y="9128"/>
                  </a:lnTo>
                  <a:cubicBezTo>
                    <a:pt x="9925" y="9238"/>
                    <a:pt x="9799" y="9339"/>
                    <a:pt x="9672" y="9436"/>
                  </a:cubicBezTo>
                  <a:cubicBezTo>
                    <a:pt x="9620" y="9474"/>
                    <a:pt x="9570" y="9516"/>
                    <a:pt x="9515" y="9554"/>
                  </a:cubicBezTo>
                  <a:lnTo>
                    <a:pt x="5094" y="5130"/>
                  </a:lnTo>
                  <a:lnTo>
                    <a:pt x="5978" y="4247"/>
                  </a:lnTo>
                  <a:lnTo>
                    <a:pt x="5782" y="4051"/>
                  </a:lnTo>
                  <a:lnTo>
                    <a:pt x="4243" y="2512"/>
                  </a:lnTo>
                  <a:lnTo>
                    <a:pt x="3693" y="1962"/>
                  </a:lnTo>
                  <a:lnTo>
                    <a:pt x="1895" y="161"/>
                  </a:lnTo>
                  <a:cubicBezTo>
                    <a:pt x="1794" y="63"/>
                    <a:pt x="1656" y="1"/>
                    <a:pt x="1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4820;p116"/>
            <p:cNvSpPr/>
            <p:nvPr/>
          </p:nvSpPr>
          <p:spPr>
            <a:xfrm>
              <a:off x="4615600" y="2635975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51" y="1"/>
                  </a:moveTo>
                  <a:cubicBezTo>
                    <a:pt x="249" y="1"/>
                    <a:pt x="1" y="249"/>
                    <a:pt x="1" y="551"/>
                  </a:cubicBezTo>
                  <a:cubicBezTo>
                    <a:pt x="1" y="857"/>
                    <a:pt x="249" y="1102"/>
                    <a:pt x="551" y="1102"/>
                  </a:cubicBezTo>
                  <a:cubicBezTo>
                    <a:pt x="857" y="1102"/>
                    <a:pt x="1102" y="857"/>
                    <a:pt x="1102" y="551"/>
                  </a:cubicBezTo>
                  <a:cubicBezTo>
                    <a:pt x="1102" y="249"/>
                    <a:pt x="857" y="1"/>
                    <a:pt x="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4821;p116"/>
            <p:cNvSpPr/>
            <p:nvPr/>
          </p:nvSpPr>
          <p:spPr>
            <a:xfrm>
              <a:off x="4722275" y="2541625"/>
              <a:ext cx="128325" cy="132725"/>
            </a:xfrm>
            <a:custGeom>
              <a:avLst/>
              <a:gdLst/>
              <a:ahLst/>
              <a:cxnLst/>
              <a:rect l="l" t="t" r="r" b="b"/>
              <a:pathLst>
                <a:path w="5133" h="5309" extrusionOk="0">
                  <a:moveTo>
                    <a:pt x="887" y="1"/>
                  </a:moveTo>
                  <a:lnTo>
                    <a:pt x="1" y="884"/>
                  </a:lnTo>
                  <a:lnTo>
                    <a:pt x="4425" y="5308"/>
                  </a:lnTo>
                  <a:cubicBezTo>
                    <a:pt x="4474" y="5270"/>
                    <a:pt x="4527" y="5228"/>
                    <a:pt x="4579" y="5190"/>
                  </a:cubicBezTo>
                  <a:cubicBezTo>
                    <a:pt x="4706" y="5091"/>
                    <a:pt x="4832" y="4992"/>
                    <a:pt x="4954" y="4882"/>
                  </a:cubicBezTo>
                  <a:cubicBezTo>
                    <a:pt x="5064" y="4780"/>
                    <a:pt x="5127" y="4642"/>
                    <a:pt x="5130" y="4491"/>
                  </a:cubicBezTo>
                  <a:cubicBezTo>
                    <a:pt x="5132" y="4339"/>
                    <a:pt x="5075" y="4193"/>
                    <a:pt x="4967" y="4086"/>
                  </a:cubicBezTo>
                  <a:lnTo>
                    <a:pt x="3167" y="2285"/>
                  </a:lnTo>
                  <a:lnTo>
                    <a:pt x="2616" y="1735"/>
                  </a:lnTo>
                  <a:lnTo>
                    <a:pt x="1083" y="196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4956;p116"/>
          <p:cNvGrpSpPr/>
          <p:nvPr/>
        </p:nvGrpSpPr>
        <p:grpSpPr>
          <a:xfrm>
            <a:off x="3358609" y="3405605"/>
            <a:ext cx="643924" cy="638364"/>
            <a:chOff x="1980263" y="3533125"/>
            <a:chExt cx="440500" cy="295975"/>
          </a:xfrm>
        </p:grpSpPr>
        <p:sp>
          <p:nvSpPr>
            <p:cNvPr id="26" name="Google Shape;4957;p116"/>
            <p:cNvSpPr/>
            <p:nvPr/>
          </p:nvSpPr>
          <p:spPr>
            <a:xfrm>
              <a:off x="2193638" y="3546900"/>
              <a:ext cx="13775" cy="13775"/>
            </a:xfrm>
            <a:custGeom>
              <a:avLst/>
              <a:gdLst/>
              <a:ahLst/>
              <a:cxnLst/>
              <a:rect l="l" t="t" r="r" b="b"/>
              <a:pathLst>
                <a:path w="551" h="551" extrusionOk="0">
                  <a:moveTo>
                    <a:pt x="0" y="0"/>
                  </a:moveTo>
                  <a:lnTo>
                    <a:pt x="0" y="551"/>
                  </a:lnTo>
                  <a:lnTo>
                    <a:pt x="551" y="551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4958;p116"/>
            <p:cNvSpPr/>
            <p:nvPr/>
          </p:nvSpPr>
          <p:spPr>
            <a:xfrm>
              <a:off x="2172988" y="3601950"/>
              <a:ext cx="55075" cy="13800"/>
            </a:xfrm>
            <a:custGeom>
              <a:avLst/>
              <a:gdLst/>
              <a:ahLst/>
              <a:cxnLst/>
              <a:rect l="l" t="t" r="r" b="b"/>
              <a:pathLst>
                <a:path w="2203" h="552" extrusionOk="0">
                  <a:moveTo>
                    <a:pt x="0" y="1"/>
                  </a:moveTo>
                  <a:lnTo>
                    <a:pt x="0" y="551"/>
                  </a:lnTo>
                  <a:lnTo>
                    <a:pt x="2203" y="551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4959;p116"/>
            <p:cNvSpPr/>
            <p:nvPr/>
          </p:nvSpPr>
          <p:spPr>
            <a:xfrm>
              <a:off x="2160038" y="3780900"/>
              <a:ext cx="40500" cy="48200"/>
            </a:xfrm>
            <a:custGeom>
              <a:avLst/>
              <a:gdLst/>
              <a:ahLst/>
              <a:cxnLst/>
              <a:rect l="l" t="t" r="r" b="b"/>
              <a:pathLst>
                <a:path w="1620" h="1928" extrusionOk="0">
                  <a:moveTo>
                    <a:pt x="1" y="0"/>
                  </a:moveTo>
                  <a:lnTo>
                    <a:pt x="180" y="1446"/>
                  </a:lnTo>
                  <a:cubicBezTo>
                    <a:pt x="215" y="1721"/>
                    <a:pt x="449" y="1927"/>
                    <a:pt x="727" y="1927"/>
                  </a:cubicBezTo>
                  <a:lnTo>
                    <a:pt x="1619" y="1927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4960;p116"/>
            <p:cNvSpPr/>
            <p:nvPr/>
          </p:nvSpPr>
          <p:spPr>
            <a:xfrm>
              <a:off x="2200513" y="3780900"/>
              <a:ext cx="40425" cy="48200"/>
            </a:xfrm>
            <a:custGeom>
              <a:avLst/>
              <a:gdLst/>
              <a:ahLst/>
              <a:cxnLst/>
              <a:rect l="l" t="t" r="r" b="b"/>
              <a:pathLst>
                <a:path w="1617" h="1928" extrusionOk="0">
                  <a:moveTo>
                    <a:pt x="0" y="0"/>
                  </a:moveTo>
                  <a:lnTo>
                    <a:pt x="0" y="1927"/>
                  </a:lnTo>
                  <a:lnTo>
                    <a:pt x="890" y="1927"/>
                  </a:lnTo>
                  <a:cubicBezTo>
                    <a:pt x="1170" y="1927"/>
                    <a:pt x="1404" y="1721"/>
                    <a:pt x="1437" y="1446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4961;p116"/>
            <p:cNvSpPr/>
            <p:nvPr/>
          </p:nvSpPr>
          <p:spPr>
            <a:xfrm>
              <a:off x="1980263" y="3705200"/>
              <a:ext cx="27575" cy="34425"/>
            </a:xfrm>
            <a:custGeom>
              <a:avLst/>
              <a:gdLst/>
              <a:ahLst/>
              <a:cxnLst/>
              <a:rect l="l" t="t" r="r" b="b"/>
              <a:pathLst>
                <a:path w="1103" h="1377" extrusionOk="0">
                  <a:moveTo>
                    <a:pt x="1" y="0"/>
                  </a:moveTo>
                  <a:lnTo>
                    <a:pt x="1" y="1101"/>
                  </a:lnTo>
                  <a:cubicBezTo>
                    <a:pt x="1" y="1253"/>
                    <a:pt x="125" y="1377"/>
                    <a:pt x="276" y="1377"/>
                  </a:cubicBez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4962;p116"/>
            <p:cNvSpPr/>
            <p:nvPr/>
          </p:nvSpPr>
          <p:spPr>
            <a:xfrm>
              <a:off x="1980263" y="3657025"/>
              <a:ext cx="27575" cy="34425"/>
            </a:xfrm>
            <a:custGeom>
              <a:avLst/>
              <a:gdLst/>
              <a:ahLst/>
              <a:cxnLst/>
              <a:rect l="l" t="t" r="r" b="b"/>
              <a:pathLst>
                <a:path w="1103" h="1377" extrusionOk="0">
                  <a:moveTo>
                    <a:pt x="276" y="0"/>
                  </a:moveTo>
                  <a:cubicBezTo>
                    <a:pt x="125" y="0"/>
                    <a:pt x="1" y="124"/>
                    <a:pt x="1" y="275"/>
                  </a:cubicBez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4963;p116"/>
            <p:cNvSpPr/>
            <p:nvPr/>
          </p:nvSpPr>
          <p:spPr>
            <a:xfrm>
              <a:off x="20215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4964;p116"/>
            <p:cNvSpPr/>
            <p:nvPr/>
          </p:nvSpPr>
          <p:spPr>
            <a:xfrm>
              <a:off x="21041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826" y="1377"/>
                  </a:lnTo>
                  <a:cubicBezTo>
                    <a:pt x="978" y="1377"/>
                    <a:pt x="1101" y="1253"/>
                    <a:pt x="1101" y="110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4965;p116"/>
            <p:cNvSpPr/>
            <p:nvPr/>
          </p:nvSpPr>
          <p:spPr>
            <a:xfrm>
              <a:off x="21041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1" y="1376"/>
                  </a:lnTo>
                  <a:lnTo>
                    <a:pt x="1101" y="275"/>
                  </a:lnTo>
                  <a:cubicBezTo>
                    <a:pt x="1101" y="124"/>
                    <a:pt x="978" y="0"/>
                    <a:pt x="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4966;p116"/>
            <p:cNvSpPr/>
            <p:nvPr/>
          </p:nvSpPr>
          <p:spPr>
            <a:xfrm>
              <a:off x="2062788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4967;p116"/>
            <p:cNvSpPr/>
            <p:nvPr/>
          </p:nvSpPr>
          <p:spPr>
            <a:xfrm>
              <a:off x="20215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4968;p116"/>
            <p:cNvSpPr/>
            <p:nvPr/>
          </p:nvSpPr>
          <p:spPr>
            <a:xfrm>
              <a:off x="2062788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4969;p116"/>
            <p:cNvSpPr/>
            <p:nvPr/>
          </p:nvSpPr>
          <p:spPr>
            <a:xfrm>
              <a:off x="1980263" y="3657025"/>
              <a:ext cx="165225" cy="82600"/>
            </a:xfrm>
            <a:custGeom>
              <a:avLst/>
              <a:gdLst/>
              <a:ahLst/>
              <a:cxnLst/>
              <a:rect l="l" t="t" r="r" b="b"/>
              <a:pathLst>
                <a:path w="6609" h="3304" extrusionOk="0">
                  <a:moveTo>
                    <a:pt x="1102" y="0"/>
                  </a:moveTo>
                  <a:lnTo>
                    <a:pt x="1102" y="1376"/>
                  </a:lnTo>
                  <a:lnTo>
                    <a:pt x="1" y="1376"/>
                  </a:lnTo>
                  <a:lnTo>
                    <a:pt x="1" y="1927"/>
                  </a:lnTo>
                  <a:lnTo>
                    <a:pt x="1102" y="1927"/>
                  </a:lnTo>
                  <a:lnTo>
                    <a:pt x="1102" y="3304"/>
                  </a:lnTo>
                  <a:lnTo>
                    <a:pt x="1653" y="3304"/>
                  </a:lnTo>
                  <a:lnTo>
                    <a:pt x="1653" y="1927"/>
                  </a:lnTo>
                  <a:lnTo>
                    <a:pt x="2754" y="1927"/>
                  </a:lnTo>
                  <a:lnTo>
                    <a:pt x="2754" y="3304"/>
                  </a:lnTo>
                  <a:lnTo>
                    <a:pt x="3305" y="3304"/>
                  </a:lnTo>
                  <a:lnTo>
                    <a:pt x="3305" y="1927"/>
                  </a:lnTo>
                  <a:lnTo>
                    <a:pt x="4406" y="1927"/>
                  </a:lnTo>
                  <a:lnTo>
                    <a:pt x="4406" y="3304"/>
                  </a:lnTo>
                  <a:lnTo>
                    <a:pt x="4956" y="3304"/>
                  </a:lnTo>
                  <a:lnTo>
                    <a:pt x="4956" y="1927"/>
                  </a:lnTo>
                  <a:lnTo>
                    <a:pt x="6608" y="1927"/>
                  </a:lnTo>
                  <a:lnTo>
                    <a:pt x="6608" y="1376"/>
                  </a:lnTo>
                  <a:lnTo>
                    <a:pt x="4956" y="1376"/>
                  </a:lnTo>
                  <a:lnTo>
                    <a:pt x="4956" y="0"/>
                  </a:lnTo>
                  <a:lnTo>
                    <a:pt x="4406" y="0"/>
                  </a:lnTo>
                  <a:lnTo>
                    <a:pt x="4406" y="1376"/>
                  </a:lnTo>
                  <a:lnTo>
                    <a:pt x="3305" y="1376"/>
                  </a:lnTo>
                  <a:lnTo>
                    <a:pt x="3305" y="0"/>
                  </a:lnTo>
                  <a:lnTo>
                    <a:pt x="2754" y="0"/>
                  </a:lnTo>
                  <a:lnTo>
                    <a:pt x="2754" y="1376"/>
                  </a:lnTo>
                  <a:lnTo>
                    <a:pt x="1653" y="1376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4970;p116"/>
            <p:cNvSpPr/>
            <p:nvPr/>
          </p:nvSpPr>
          <p:spPr>
            <a:xfrm>
              <a:off x="23105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971;p116"/>
            <p:cNvSpPr/>
            <p:nvPr/>
          </p:nvSpPr>
          <p:spPr>
            <a:xfrm>
              <a:off x="2269338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276" y="0"/>
                  </a:moveTo>
                  <a:cubicBezTo>
                    <a:pt x="124" y="0"/>
                    <a:pt x="0" y="124"/>
                    <a:pt x="0" y="275"/>
                  </a:cubicBezTo>
                  <a:lnTo>
                    <a:pt x="0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972;p116"/>
            <p:cNvSpPr/>
            <p:nvPr/>
          </p:nvSpPr>
          <p:spPr>
            <a:xfrm>
              <a:off x="2269338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101"/>
                  </a:lnTo>
                  <a:cubicBezTo>
                    <a:pt x="0" y="1253"/>
                    <a:pt x="124" y="1377"/>
                    <a:pt x="276" y="1377"/>
                  </a:cubicBez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973;p116"/>
            <p:cNvSpPr/>
            <p:nvPr/>
          </p:nvSpPr>
          <p:spPr>
            <a:xfrm>
              <a:off x="239321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827" y="1377"/>
                  </a:lnTo>
                  <a:cubicBezTo>
                    <a:pt x="978" y="1377"/>
                    <a:pt x="1102" y="1253"/>
                    <a:pt x="1102" y="1101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974;p116"/>
            <p:cNvSpPr/>
            <p:nvPr/>
          </p:nvSpPr>
          <p:spPr>
            <a:xfrm>
              <a:off x="23518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1101" y="137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975;p116"/>
            <p:cNvSpPr/>
            <p:nvPr/>
          </p:nvSpPr>
          <p:spPr>
            <a:xfrm>
              <a:off x="239321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275"/>
                  </a:lnTo>
                  <a:cubicBezTo>
                    <a:pt x="1102" y="124"/>
                    <a:pt x="978" y="0"/>
                    <a:pt x="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976;p116"/>
            <p:cNvSpPr/>
            <p:nvPr/>
          </p:nvSpPr>
          <p:spPr>
            <a:xfrm>
              <a:off x="23518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1" y="1376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977;p116"/>
            <p:cNvSpPr/>
            <p:nvPr/>
          </p:nvSpPr>
          <p:spPr>
            <a:xfrm>
              <a:off x="23105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978;p116"/>
            <p:cNvSpPr/>
            <p:nvPr/>
          </p:nvSpPr>
          <p:spPr>
            <a:xfrm>
              <a:off x="2255563" y="3657025"/>
              <a:ext cx="165200" cy="82600"/>
            </a:xfrm>
            <a:custGeom>
              <a:avLst/>
              <a:gdLst/>
              <a:ahLst/>
              <a:cxnLst/>
              <a:rect l="l" t="t" r="r" b="b"/>
              <a:pathLst>
                <a:path w="6608" h="3304" extrusionOk="0">
                  <a:moveTo>
                    <a:pt x="1653" y="0"/>
                  </a:moveTo>
                  <a:lnTo>
                    <a:pt x="1653" y="1376"/>
                  </a:lnTo>
                  <a:lnTo>
                    <a:pt x="1" y="1376"/>
                  </a:lnTo>
                  <a:lnTo>
                    <a:pt x="1" y="1927"/>
                  </a:lnTo>
                  <a:lnTo>
                    <a:pt x="1653" y="1927"/>
                  </a:lnTo>
                  <a:lnTo>
                    <a:pt x="1653" y="3304"/>
                  </a:lnTo>
                  <a:lnTo>
                    <a:pt x="2203" y="3304"/>
                  </a:lnTo>
                  <a:lnTo>
                    <a:pt x="2203" y="1927"/>
                  </a:lnTo>
                  <a:lnTo>
                    <a:pt x="3304" y="1927"/>
                  </a:lnTo>
                  <a:lnTo>
                    <a:pt x="3304" y="3304"/>
                  </a:lnTo>
                  <a:lnTo>
                    <a:pt x="3855" y="3304"/>
                  </a:lnTo>
                  <a:lnTo>
                    <a:pt x="3855" y="1927"/>
                  </a:lnTo>
                  <a:lnTo>
                    <a:pt x="4956" y="1927"/>
                  </a:lnTo>
                  <a:lnTo>
                    <a:pt x="4956" y="3304"/>
                  </a:lnTo>
                  <a:lnTo>
                    <a:pt x="5507" y="3304"/>
                  </a:lnTo>
                  <a:lnTo>
                    <a:pt x="5507" y="1927"/>
                  </a:lnTo>
                  <a:lnTo>
                    <a:pt x="6608" y="1927"/>
                  </a:lnTo>
                  <a:lnTo>
                    <a:pt x="6608" y="1376"/>
                  </a:lnTo>
                  <a:lnTo>
                    <a:pt x="5507" y="1376"/>
                  </a:lnTo>
                  <a:lnTo>
                    <a:pt x="5507" y="0"/>
                  </a:lnTo>
                  <a:lnTo>
                    <a:pt x="4956" y="0"/>
                  </a:lnTo>
                  <a:lnTo>
                    <a:pt x="4956" y="1376"/>
                  </a:lnTo>
                  <a:lnTo>
                    <a:pt x="3855" y="1376"/>
                  </a:lnTo>
                  <a:lnTo>
                    <a:pt x="3855" y="0"/>
                  </a:lnTo>
                  <a:lnTo>
                    <a:pt x="3304" y="0"/>
                  </a:lnTo>
                  <a:lnTo>
                    <a:pt x="3304" y="1376"/>
                  </a:lnTo>
                  <a:lnTo>
                    <a:pt x="2203" y="1376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979;p116"/>
            <p:cNvSpPr/>
            <p:nvPr/>
          </p:nvSpPr>
          <p:spPr>
            <a:xfrm>
              <a:off x="2145463" y="3643250"/>
              <a:ext cx="55075" cy="137675"/>
            </a:xfrm>
            <a:custGeom>
              <a:avLst/>
              <a:gdLst/>
              <a:ahLst/>
              <a:cxnLst/>
              <a:rect l="l" t="t" r="r" b="b"/>
              <a:pathLst>
                <a:path w="2203" h="5507" extrusionOk="0">
                  <a:moveTo>
                    <a:pt x="0" y="0"/>
                  </a:moveTo>
                  <a:lnTo>
                    <a:pt x="0" y="1927"/>
                  </a:lnTo>
                  <a:lnTo>
                    <a:pt x="0" y="2478"/>
                  </a:lnTo>
                  <a:lnTo>
                    <a:pt x="0" y="5231"/>
                  </a:lnTo>
                  <a:cubicBezTo>
                    <a:pt x="0" y="5382"/>
                    <a:pt x="124" y="5506"/>
                    <a:pt x="275" y="5506"/>
                  </a:cubicBezTo>
                  <a:lnTo>
                    <a:pt x="2202" y="5506"/>
                  </a:lnTo>
                  <a:lnTo>
                    <a:pt x="2202" y="5231"/>
                  </a:lnTo>
                  <a:lnTo>
                    <a:pt x="2202" y="3579"/>
                  </a:lnTo>
                  <a:lnTo>
                    <a:pt x="1652" y="3579"/>
                  </a:lnTo>
                  <a:lnTo>
                    <a:pt x="1652" y="4923"/>
                  </a:lnTo>
                  <a:cubicBezTo>
                    <a:pt x="1652" y="4942"/>
                    <a:pt x="1638" y="4956"/>
                    <a:pt x="1616" y="4956"/>
                  </a:cubicBezTo>
                  <a:lnTo>
                    <a:pt x="1134" y="4956"/>
                  </a:lnTo>
                  <a:cubicBezTo>
                    <a:pt x="1115" y="4956"/>
                    <a:pt x="1101" y="4942"/>
                    <a:pt x="1101" y="4923"/>
                  </a:cubicBezTo>
                  <a:lnTo>
                    <a:pt x="1101" y="3579"/>
                  </a:lnTo>
                  <a:lnTo>
                    <a:pt x="826" y="3579"/>
                  </a:lnTo>
                  <a:cubicBezTo>
                    <a:pt x="675" y="3579"/>
                    <a:pt x="551" y="3455"/>
                    <a:pt x="551" y="3304"/>
                  </a:cubicBezTo>
                  <a:lnTo>
                    <a:pt x="551" y="2203"/>
                  </a:lnTo>
                  <a:cubicBezTo>
                    <a:pt x="551" y="2051"/>
                    <a:pt x="675" y="1927"/>
                    <a:pt x="826" y="1927"/>
                  </a:cubicBezTo>
                  <a:lnTo>
                    <a:pt x="1101" y="1927"/>
                  </a:lnTo>
                  <a:lnTo>
                    <a:pt x="1101" y="587"/>
                  </a:lnTo>
                  <a:cubicBezTo>
                    <a:pt x="1101" y="565"/>
                    <a:pt x="1115" y="551"/>
                    <a:pt x="1134" y="551"/>
                  </a:cubicBezTo>
                  <a:lnTo>
                    <a:pt x="1616" y="551"/>
                  </a:lnTo>
                  <a:cubicBezTo>
                    <a:pt x="1638" y="551"/>
                    <a:pt x="1652" y="565"/>
                    <a:pt x="1652" y="587"/>
                  </a:cubicBezTo>
                  <a:lnTo>
                    <a:pt x="1652" y="1927"/>
                  </a:lnTo>
                  <a:lnTo>
                    <a:pt x="2202" y="1927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80;p116"/>
            <p:cNvSpPr/>
            <p:nvPr/>
          </p:nvSpPr>
          <p:spPr>
            <a:xfrm>
              <a:off x="2200513" y="3643250"/>
              <a:ext cx="55150" cy="137750"/>
            </a:xfrm>
            <a:custGeom>
              <a:avLst/>
              <a:gdLst/>
              <a:ahLst/>
              <a:cxnLst/>
              <a:rect l="l" t="t" r="r" b="b"/>
              <a:pathLst>
                <a:path w="2206" h="5510" extrusionOk="0">
                  <a:moveTo>
                    <a:pt x="0" y="0"/>
                  </a:moveTo>
                  <a:lnTo>
                    <a:pt x="0" y="1927"/>
                  </a:lnTo>
                  <a:lnTo>
                    <a:pt x="551" y="1927"/>
                  </a:lnTo>
                  <a:lnTo>
                    <a:pt x="551" y="587"/>
                  </a:lnTo>
                  <a:cubicBezTo>
                    <a:pt x="551" y="565"/>
                    <a:pt x="565" y="551"/>
                    <a:pt x="584" y="551"/>
                  </a:cubicBezTo>
                  <a:lnTo>
                    <a:pt x="1066" y="551"/>
                  </a:lnTo>
                  <a:cubicBezTo>
                    <a:pt x="1088" y="551"/>
                    <a:pt x="1102" y="565"/>
                    <a:pt x="1102" y="587"/>
                  </a:cubicBezTo>
                  <a:lnTo>
                    <a:pt x="1102" y="1927"/>
                  </a:lnTo>
                  <a:lnTo>
                    <a:pt x="1377" y="1927"/>
                  </a:lnTo>
                  <a:cubicBezTo>
                    <a:pt x="1528" y="1927"/>
                    <a:pt x="1652" y="2051"/>
                    <a:pt x="1652" y="2203"/>
                  </a:cubicBezTo>
                  <a:lnTo>
                    <a:pt x="1652" y="3304"/>
                  </a:lnTo>
                  <a:lnTo>
                    <a:pt x="1652" y="3331"/>
                  </a:lnTo>
                  <a:cubicBezTo>
                    <a:pt x="1652" y="3345"/>
                    <a:pt x="1647" y="3359"/>
                    <a:pt x="1644" y="3373"/>
                  </a:cubicBezTo>
                  <a:cubicBezTo>
                    <a:pt x="1644" y="3381"/>
                    <a:pt x="1641" y="3387"/>
                    <a:pt x="1638" y="3395"/>
                  </a:cubicBezTo>
                  <a:cubicBezTo>
                    <a:pt x="1611" y="3472"/>
                    <a:pt x="1548" y="3538"/>
                    <a:pt x="1468" y="3565"/>
                  </a:cubicBezTo>
                  <a:cubicBezTo>
                    <a:pt x="1440" y="3577"/>
                    <a:pt x="1410" y="3582"/>
                    <a:pt x="1380" y="3582"/>
                  </a:cubicBezTo>
                  <a:lnTo>
                    <a:pt x="1104" y="3582"/>
                  </a:lnTo>
                  <a:lnTo>
                    <a:pt x="1104" y="4925"/>
                  </a:lnTo>
                  <a:cubicBezTo>
                    <a:pt x="1104" y="4945"/>
                    <a:pt x="1091" y="4958"/>
                    <a:pt x="1069" y="4958"/>
                  </a:cubicBezTo>
                  <a:lnTo>
                    <a:pt x="587" y="4958"/>
                  </a:lnTo>
                  <a:cubicBezTo>
                    <a:pt x="568" y="4958"/>
                    <a:pt x="554" y="4945"/>
                    <a:pt x="554" y="4925"/>
                  </a:cubicBezTo>
                  <a:lnTo>
                    <a:pt x="554" y="3582"/>
                  </a:lnTo>
                  <a:lnTo>
                    <a:pt x="3" y="3582"/>
                  </a:lnTo>
                  <a:lnTo>
                    <a:pt x="3" y="5234"/>
                  </a:lnTo>
                  <a:lnTo>
                    <a:pt x="3" y="5509"/>
                  </a:lnTo>
                  <a:lnTo>
                    <a:pt x="1930" y="5509"/>
                  </a:lnTo>
                  <a:cubicBezTo>
                    <a:pt x="2082" y="5509"/>
                    <a:pt x="2206" y="5385"/>
                    <a:pt x="2206" y="5234"/>
                  </a:cubicBezTo>
                  <a:lnTo>
                    <a:pt x="2206" y="2481"/>
                  </a:lnTo>
                  <a:lnTo>
                    <a:pt x="2206" y="1930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4981;p116"/>
            <p:cNvSpPr/>
            <p:nvPr/>
          </p:nvSpPr>
          <p:spPr>
            <a:xfrm>
              <a:off x="2145513" y="3615725"/>
              <a:ext cx="55100" cy="27550"/>
            </a:xfrm>
            <a:custGeom>
              <a:avLst/>
              <a:gdLst/>
              <a:ahLst/>
              <a:cxnLst/>
              <a:rect l="l" t="t" r="r" b="b"/>
              <a:pathLst>
                <a:path w="2204" h="1102" extrusionOk="0">
                  <a:moveTo>
                    <a:pt x="1099" y="0"/>
                  </a:moveTo>
                  <a:cubicBezTo>
                    <a:pt x="829" y="8"/>
                    <a:pt x="579" y="141"/>
                    <a:pt x="430" y="369"/>
                  </a:cubicBezTo>
                  <a:lnTo>
                    <a:pt x="45" y="950"/>
                  </a:lnTo>
                  <a:cubicBezTo>
                    <a:pt x="15" y="994"/>
                    <a:pt x="1" y="1049"/>
                    <a:pt x="1" y="1101"/>
                  </a:cubicBezTo>
                  <a:lnTo>
                    <a:pt x="2203" y="1101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4982;p116"/>
            <p:cNvSpPr/>
            <p:nvPr/>
          </p:nvSpPr>
          <p:spPr>
            <a:xfrm>
              <a:off x="2200513" y="3615725"/>
              <a:ext cx="55075" cy="27550"/>
            </a:xfrm>
            <a:custGeom>
              <a:avLst/>
              <a:gdLst/>
              <a:ahLst/>
              <a:cxnLst/>
              <a:rect l="l" t="t" r="r" b="b"/>
              <a:pathLst>
                <a:path w="2203" h="1102" extrusionOk="0">
                  <a:moveTo>
                    <a:pt x="0" y="0"/>
                  </a:moveTo>
                  <a:lnTo>
                    <a:pt x="0" y="1101"/>
                  </a:lnTo>
                  <a:lnTo>
                    <a:pt x="2203" y="1101"/>
                  </a:lnTo>
                  <a:cubicBezTo>
                    <a:pt x="2203" y="1046"/>
                    <a:pt x="2184" y="994"/>
                    <a:pt x="2156" y="950"/>
                  </a:cubicBezTo>
                  <a:lnTo>
                    <a:pt x="1771" y="369"/>
                  </a:lnTo>
                  <a:cubicBezTo>
                    <a:pt x="1619" y="146"/>
                    <a:pt x="1371" y="8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4983;p116"/>
            <p:cNvSpPr/>
            <p:nvPr/>
          </p:nvSpPr>
          <p:spPr>
            <a:xfrm>
              <a:off x="2145463" y="3560650"/>
              <a:ext cx="55075" cy="41325"/>
            </a:xfrm>
            <a:custGeom>
              <a:avLst/>
              <a:gdLst/>
              <a:ahLst/>
              <a:cxnLst/>
              <a:rect l="l" t="t" r="r" b="b"/>
              <a:pathLst>
                <a:path w="2203" h="1653" extrusionOk="0">
                  <a:moveTo>
                    <a:pt x="1701" y="1"/>
                  </a:moveTo>
                  <a:cubicBezTo>
                    <a:pt x="1633" y="1"/>
                    <a:pt x="1564" y="15"/>
                    <a:pt x="1500" y="39"/>
                  </a:cubicBezTo>
                  <a:lnTo>
                    <a:pt x="347" y="499"/>
                  </a:lnTo>
                  <a:cubicBezTo>
                    <a:pt x="138" y="582"/>
                    <a:pt x="0" y="785"/>
                    <a:pt x="0" y="1014"/>
                  </a:cubicBezTo>
                  <a:lnTo>
                    <a:pt x="0" y="1377"/>
                  </a:lnTo>
                  <a:cubicBezTo>
                    <a:pt x="0" y="1529"/>
                    <a:pt x="124" y="1653"/>
                    <a:pt x="275" y="1653"/>
                  </a:cubicBezTo>
                  <a:lnTo>
                    <a:pt x="2202" y="1653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4984;p116"/>
            <p:cNvSpPr/>
            <p:nvPr/>
          </p:nvSpPr>
          <p:spPr>
            <a:xfrm>
              <a:off x="2159213" y="3691425"/>
              <a:ext cx="41325" cy="41325"/>
            </a:xfrm>
            <a:custGeom>
              <a:avLst/>
              <a:gdLst/>
              <a:ahLst/>
              <a:cxnLst/>
              <a:rect l="l" t="t" r="r" b="b"/>
              <a:pathLst>
                <a:path w="1653" h="1653" extrusionOk="0">
                  <a:moveTo>
                    <a:pt x="276" y="0"/>
                  </a:moveTo>
                  <a:cubicBezTo>
                    <a:pt x="125" y="0"/>
                    <a:pt x="1" y="124"/>
                    <a:pt x="1" y="276"/>
                  </a:cubicBezTo>
                  <a:lnTo>
                    <a:pt x="1" y="1377"/>
                  </a:lnTo>
                  <a:cubicBezTo>
                    <a:pt x="1" y="1528"/>
                    <a:pt x="125" y="1652"/>
                    <a:pt x="276" y="1652"/>
                  </a:cubicBezTo>
                  <a:lnTo>
                    <a:pt x="1652" y="1652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4985;p116"/>
            <p:cNvSpPr/>
            <p:nvPr/>
          </p:nvSpPr>
          <p:spPr>
            <a:xfrm>
              <a:off x="2241538" y="3726600"/>
              <a:ext cx="150" cy="1050"/>
            </a:xfrm>
            <a:custGeom>
              <a:avLst/>
              <a:gdLst/>
              <a:ahLst/>
              <a:cxnLst/>
              <a:rect l="l" t="t" r="r" b="b"/>
              <a:pathLst>
                <a:path w="6" h="42" extrusionOk="0">
                  <a:moveTo>
                    <a:pt x="6" y="0"/>
                  </a:moveTo>
                  <a:cubicBezTo>
                    <a:pt x="6" y="14"/>
                    <a:pt x="3" y="28"/>
                    <a:pt x="0" y="42"/>
                  </a:cubicBezTo>
                  <a:cubicBezTo>
                    <a:pt x="3" y="28"/>
                    <a:pt x="6" y="14"/>
                    <a:pt x="6" y="0"/>
                  </a:cubicBezTo>
                  <a:close/>
                </a:path>
              </a:pathLst>
            </a:custGeom>
            <a:solidFill>
              <a:srgbClr val="B6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986;p116"/>
            <p:cNvSpPr/>
            <p:nvPr/>
          </p:nvSpPr>
          <p:spPr>
            <a:xfrm>
              <a:off x="2237138" y="3728100"/>
              <a:ext cx="4200" cy="4300"/>
            </a:xfrm>
            <a:custGeom>
              <a:avLst/>
              <a:gdLst/>
              <a:ahLst/>
              <a:cxnLst/>
              <a:rect l="l" t="t" r="r" b="b"/>
              <a:pathLst>
                <a:path w="168" h="172" extrusionOk="0">
                  <a:moveTo>
                    <a:pt x="168" y="1"/>
                  </a:moveTo>
                  <a:cubicBezTo>
                    <a:pt x="140" y="78"/>
                    <a:pt x="80" y="144"/>
                    <a:pt x="0" y="171"/>
                  </a:cubicBezTo>
                  <a:cubicBezTo>
                    <a:pt x="80" y="144"/>
                    <a:pt x="140" y="83"/>
                    <a:pt x="168" y="1"/>
                  </a:cubicBezTo>
                  <a:close/>
                </a:path>
              </a:pathLst>
            </a:custGeom>
            <a:solidFill>
              <a:srgbClr val="B6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4987;p116"/>
            <p:cNvSpPr/>
            <p:nvPr/>
          </p:nvSpPr>
          <p:spPr>
            <a:xfrm>
              <a:off x="2200513" y="3533125"/>
              <a:ext cx="20675" cy="13800"/>
            </a:xfrm>
            <a:custGeom>
              <a:avLst/>
              <a:gdLst/>
              <a:ahLst/>
              <a:cxnLst/>
              <a:rect l="l" t="t" r="r" b="b"/>
              <a:pathLst>
                <a:path w="827" h="552" extrusionOk="0">
                  <a:moveTo>
                    <a:pt x="0" y="1"/>
                  </a:moveTo>
                  <a:lnTo>
                    <a:pt x="0" y="551"/>
                  </a:lnTo>
                  <a:lnTo>
                    <a:pt x="551" y="551"/>
                  </a:lnTo>
                  <a:cubicBezTo>
                    <a:pt x="702" y="551"/>
                    <a:pt x="826" y="427"/>
                    <a:pt x="826" y="276"/>
                  </a:cubicBezTo>
                  <a:cubicBezTo>
                    <a:pt x="826" y="125"/>
                    <a:pt x="702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4988;p116"/>
            <p:cNvSpPr/>
            <p:nvPr/>
          </p:nvSpPr>
          <p:spPr>
            <a:xfrm>
              <a:off x="2200363" y="3560650"/>
              <a:ext cx="55225" cy="41325"/>
            </a:xfrm>
            <a:custGeom>
              <a:avLst/>
              <a:gdLst/>
              <a:ahLst/>
              <a:cxnLst/>
              <a:rect l="l" t="t" r="r" b="b"/>
              <a:pathLst>
                <a:path w="2209" h="1653" extrusionOk="0">
                  <a:moveTo>
                    <a:pt x="1" y="1"/>
                  </a:moveTo>
                  <a:lnTo>
                    <a:pt x="1" y="1653"/>
                  </a:lnTo>
                  <a:lnTo>
                    <a:pt x="1934" y="1653"/>
                  </a:lnTo>
                  <a:cubicBezTo>
                    <a:pt x="2085" y="1653"/>
                    <a:pt x="2209" y="1529"/>
                    <a:pt x="2209" y="1377"/>
                  </a:cubicBezTo>
                  <a:lnTo>
                    <a:pt x="2209" y="1014"/>
                  </a:lnTo>
                  <a:cubicBezTo>
                    <a:pt x="2209" y="785"/>
                    <a:pt x="2071" y="587"/>
                    <a:pt x="1859" y="499"/>
                  </a:cubicBezTo>
                  <a:lnTo>
                    <a:pt x="703" y="39"/>
                  </a:lnTo>
                  <a:cubicBezTo>
                    <a:pt x="640" y="12"/>
                    <a:pt x="571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4989;p116"/>
            <p:cNvSpPr/>
            <p:nvPr/>
          </p:nvSpPr>
          <p:spPr>
            <a:xfrm>
              <a:off x="2179863" y="3533125"/>
              <a:ext cx="20675" cy="13800"/>
            </a:xfrm>
            <a:custGeom>
              <a:avLst/>
              <a:gdLst/>
              <a:ahLst/>
              <a:cxnLst/>
              <a:rect l="l" t="t" r="r" b="b"/>
              <a:pathLst>
                <a:path w="827" h="552" extrusionOk="0">
                  <a:moveTo>
                    <a:pt x="276" y="1"/>
                  </a:moveTo>
                  <a:cubicBezTo>
                    <a:pt x="124" y="1"/>
                    <a:pt x="1" y="125"/>
                    <a:pt x="1" y="276"/>
                  </a:cubicBezTo>
                  <a:cubicBezTo>
                    <a:pt x="1" y="427"/>
                    <a:pt x="124" y="551"/>
                    <a:pt x="276" y="551"/>
                  </a:cubicBezTo>
                  <a:lnTo>
                    <a:pt x="826" y="55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4990;p116"/>
            <p:cNvSpPr/>
            <p:nvPr/>
          </p:nvSpPr>
          <p:spPr>
            <a:xfrm>
              <a:off x="2200363" y="3691350"/>
              <a:ext cx="41325" cy="41400"/>
            </a:xfrm>
            <a:custGeom>
              <a:avLst/>
              <a:gdLst/>
              <a:ahLst/>
              <a:cxnLst/>
              <a:rect l="l" t="t" r="r" b="b"/>
              <a:pathLst>
                <a:path w="1653" h="1656" extrusionOk="0">
                  <a:moveTo>
                    <a:pt x="1" y="1"/>
                  </a:moveTo>
                  <a:lnTo>
                    <a:pt x="1" y="1653"/>
                  </a:lnTo>
                  <a:lnTo>
                    <a:pt x="557" y="1655"/>
                  </a:lnTo>
                  <a:lnTo>
                    <a:pt x="1383" y="1655"/>
                  </a:lnTo>
                  <a:cubicBezTo>
                    <a:pt x="1413" y="1655"/>
                    <a:pt x="1443" y="1650"/>
                    <a:pt x="1471" y="1639"/>
                  </a:cubicBezTo>
                  <a:cubicBezTo>
                    <a:pt x="1551" y="1611"/>
                    <a:pt x="1611" y="1548"/>
                    <a:pt x="1639" y="1465"/>
                  </a:cubicBezTo>
                  <a:cubicBezTo>
                    <a:pt x="1644" y="1460"/>
                    <a:pt x="1644" y="1452"/>
                    <a:pt x="1647" y="1446"/>
                  </a:cubicBezTo>
                  <a:cubicBezTo>
                    <a:pt x="1650" y="1432"/>
                    <a:pt x="1653" y="1419"/>
                    <a:pt x="1653" y="1405"/>
                  </a:cubicBezTo>
                  <a:lnTo>
                    <a:pt x="1653" y="1377"/>
                  </a:lnTo>
                  <a:lnTo>
                    <a:pt x="1653" y="276"/>
                  </a:lnTo>
                  <a:cubicBezTo>
                    <a:pt x="1653" y="125"/>
                    <a:pt x="1529" y="1"/>
                    <a:pt x="1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4991;p116"/>
            <p:cNvSpPr/>
            <p:nvPr/>
          </p:nvSpPr>
          <p:spPr>
            <a:xfrm>
              <a:off x="2172988" y="36570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33" y="0"/>
                  </a:moveTo>
                  <a:cubicBezTo>
                    <a:pt x="14" y="0"/>
                    <a:pt x="0" y="14"/>
                    <a:pt x="0" y="36"/>
                  </a:cubicBezTo>
                  <a:lnTo>
                    <a:pt x="0" y="1376"/>
                  </a:lnTo>
                  <a:lnTo>
                    <a:pt x="551" y="1376"/>
                  </a:lnTo>
                  <a:lnTo>
                    <a:pt x="551" y="36"/>
                  </a:lnTo>
                  <a:cubicBezTo>
                    <a:pt x="551" y="14"/>
                    <a:pt x="537" y="0"/>
                    <a:pt x="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4992;p116"/>
            <p:cNvSpPr/>
            <p:nvPr/>
          </p:nvSpPr>
          <p:spPr>
            <a:xfrm>
              <a:off x="2172988" y="37327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0" y="0"/>
                  </a:moveTo>
                  <a:lnTo>
                    <a:pt x="0" y="1344"/>
                  </a:lnTo>
                  <a:cubicBezTo>
                    <a:pt x="0" y="1363"/>
                    <a:pt x="14" y="1377"/>
                    <a:pt x="33" y="1377"/>
                  </a:cubicBezTo>
                  <a:lnTo>
                    <a:pt x="515" y="1377"/>
                  </a:lnTo>
                  <a:cubicBezTo>
                    <a:pt x="537" y="1377"/>
                    <a:pt x="551" y="1363"/>
                    <a:pt x="551" y="1344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4993;p116"/>
            <p:cNvSpPr/>
            <p:nvPr/>
          </p:nvSpPr>
          <p:spPr>
            <a:xfrm>
              <a:off x="2214288" y="36570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33" y="0"/>
                  </a:moveTo>
                  <a:cubicBezTo>
                    <a:pt x="14" y="0"/>
                    <a:pt x="0" y="14"/>
                    <a:pt x="0" y="36"/>
                  </a:cubicBezTo>
                  <a:lnTo>
                    <a:pt x="0" y="1376"/>
                  </a:lnTo>
                  <a:lnTo>
                    <a:pt x="551" y="1376"/>
                  </a:lnTo>
                  <a:lnTo>
                    <a:pt x="551" y="36"/>
                  </a:lnTo>
                  <a:cubicBezTo>
                    <a:pt x="551" y="14"/>
                    <a:pt x="537" y="0"/>
                    <a:pt x="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4994;p116"/>
            <p:cNvSpPr/>
            <p:nvPr/>
          </p:nvSpPr>
          <p:spPr>
            <a:xfrm>
              <a:off x="2214288" y="37327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0" y="0"/>
                  </a:moveTo>
                  <a:lnTo>
                    <a:pt x="0" y="1344"/>
                  </a:lnTo>
                  <a:cubicBezTo>
                    <a:pt x="0" y="1363"/>
                    <a:pt x="14" y="1377"/>
                    <a:pt x="33" y="1377"/>
                  </a:cubicBezTo>
                  <a:lnTo>
                    <a:pt x="515" y="1377"/>
                  </a:lnTo>
                  <a:cubicBezTo>
                    <a:pt x="537" y="1377"/>
                    <a:pt x="551" y="1363"/>
                    <a:pt x="551" y="1344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3"/>
          <p:cNvSpPr txBox="1">
            <a:spLocks noGrp="1"/>
          </p:cNvSpPr>
          <p:nvPr>
            <p:ph type="title"/>
          </p:nvPr>
        </p:nvSpPr>
        <p:spPr>
          <a:xfrm>
            <a:off x="713100" y="484979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ROLES IMPLEMENTATION</a:t>
            </a:r>
            <a:endParaRPr dirty="0"/>
          </a:p>
        </p:txBody>
      </p:sp>
      <p:sp>
        <p:nvSpPr>
          <p:cNvPr id="1344" name="CasellaDiTesto 1343"/>
          <p:cNvSpPr txBox="1"/>
          <p:nvPr/>
        </p:nvSpPr>
        <p:spPr>
          <a:xfrm>
            <a:off x="822325" y="1183379"/>
            <a:ext cx="7499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For each host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we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check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his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role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in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every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Security Domain: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SenderOnly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only ping in inbound and outbound is allowed.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ReceiverOnly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outbound isn’t allowed, inbound is the same.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Both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inbound and outbound are allowed.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2" name="Google Shape;6292;p1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228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</a:t>
            </a:r>
            <a:endParaRPr dirty="0"/>
          </a:p>
        </p:txBody>
      </p:sp>
      <p:sp>
        <p:nvSpPr>
          <p:cNvPr id="6294" name="Google Shape;6294;p122"/>
          <p:cNvSpPr txBox="1">
            <a:spLocks noGrp="1"/>
          </p:cNvSpPr>
          <p:nvPr>
            <p:ph type="body" idx="2"/>
          </p:nvPr>
        </p:nvSpPr>
        <p:spPr>
          <a:xfrm>
            <a:off x="2246337" y="4121150"/>
            <a:ext cx="4779376" cy="79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00000"/>
              </a:lnSpc>
              <a:buNone/>
            </a:pPr>
            <a:r>
              <a:rPr lang="en-US" sz="1600" dirty="0">
                <a:cs typeface="Arial"/>
                <a:sym typeface="Arial"/>
              </a:rPr>
              <a:t>Big thanks to the people on the Nebula official Slack for their assistance and availability.</a:t>
            </a:r>
            <a:endParaRPr sz="1600" dirty="0">
              <a:cs typeface="Arial"/>
              <a:sym typeface="Arial"/>
            </a:endParaRPr>
          </a:p>
        </p:txBody>
      </p:sp>
      <p:sp>
        <p:nvSpPr>
          <p:cNvPr id="2" name="Google Shape;6294;p122"/>
          <p:cNvSpPr txBox="1"/>
          <p:nvPr/>
        </p:nvSpPr>
        <p:spPr>
          <a:xfrm>
            <a:off x="4571999" y="1262800"/>
            <a:ext cx="4039975" cy="17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04800" algn="l" rtl="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00000"/>
              </a:lnSpc>
              <a:buFont typeface="Titillium Web"/>
              <a:buNone/>
            </a:pPr>
            <a:r>
              <a:rPr lang="en-US" dirty="0">
                <a:solidFill>
                  <a:schemeClr val="dk1"/>
                </a:solidFill>
              </a:rPr>
              <a:t>FUTURE DEVELOPMENT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1600" dirty="0" err="1">
                <a:cs typeface="Arial"/>
                <a:sym typeface="Arial"/>
              </a:rPr>
              <a:t>Autogeneration</a:t>
            </a:r>
            <a:r>
              <a:rPr lang="en-US" sz="1600" dirty="0">
                <a:cs typeface="Arial"/>
                <a:sym typeface="Arial"/>
              </a:rPr>
              <a:t> of </a:t>
            </a:r>
            <a:r>
              <a:rPr lang="en-US" sz="1600" dirty="0" err="1">
                <a:cs typeface="Arial"/>
                <a:sym typeface="Arial"/>
              </a:rPr>
              <a:t>SecDom</a:t>
            </a:r>
            <a:r>
              <a:rPr lang="en-US" sz="1600" dirty="0">
                <a:cs typeface="Arial"/>
                <a:sym typeface="Arial"/>
              </a:rPr>
              <a:t> config files.</a:t>
            </a:r>
            <a:endParaRPr lang="en-US" sz="1600" dirty="0"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Multi-lighthouse configuration</a:t>
            </a:r>
            <a:endParaRPr lang="en-US" sz="1600" dirty="0">
              <a:cs typeface="Arial"/>
              <a:sym typeface="Arial"/>
            </a:endParaRPr>
          </a:p>
        </p:txBody>
      </p:sp>
      <p:sp>
        <p:nvSpPr>
          <p:cNvPr id="5" name="Google Shape;6294;p122"/>
          <p:cNvSpPr txBox="1"/>
          <p:nvPr/>
        </p:nvSpPr>
        <p:spPr>
          <a:xfrm>
            <a:off x="532025" y="1262800"/>
            <a:ext cx="3701400" cy="17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04800" algn="l" rtl="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00000"/>
              </a:lnSpc>
              <a:buFont typeface="Titillium Web"/>
              <a:buNone/>
            </a:pPr>
            <a:r>
              <a:rPr lang="en-US" dirty="0">
                <a:solidFill>
                  <a:schemeClr val="dk1"/>
                </a:solidFill>
              </a:rPr>
              <a:t>NEBULA CORE ISSUES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Unsafe host’s config file</a:t>
            </a:r>
            <a:endParaRPr lang="en-US" sz="1600" dirty="0"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Unencrypted initial handshake</a:t>
            </a:r>
            <a:endParaRPr lang="en-US" sz="1600" dirty="0">
              <a:cs typeface="Arial"/>
              <a:sym typeface="Arial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Firewall rules limitation</a:t>
            </a:r>
            <a:endParaRPr lang="en-US" sz="1600" dirty="0"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7"/>
          <p:cNvSpPr txBox="1">
            <a:spLocks noGrp="1"/>
          </p:cNvSpPr>
          <p:nvPr>
            <p:ph type="title"/>
          </p:nvPr>
        </p:nvSpPr>
        <p:spPr>
          <a:xfrm>
            <a:off x="1755600" y="5395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 BED</a:t>
            </a:r>
            <a:endParaRPr dirty="0"/>
          </a:p>
        </p:txBody>
      </p:sp>
      <p:sp>
        <p:nvSpPr>
          <p:cNvPr id="1110" name="Google Shape;1110;p67"/>
          <p:cNvSpPr txBox="1">
            <a:spLocks noGrp="1"/>
          </p:cNvSpPr>
          <p:nvPr>
            <p:ph type="body" idx="1"/>
          </p:nvPr>
        </p:nvSpPr>
        <p:spPr>
          <a:xfrm>
            <a:off x="2833694" y="1247832"/>
            <a:ext cx="3476612" cy="135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VM running Debian 12 (Bookworm64)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Generated with Vagrant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Virtualized with VirtualBox</a:t>
            </a:r>
            <a:endParaRPr dirty="0"/>
          </a:p>
        </p:txBody>
      </p:sp>
      <p:sp>
        <p:nvSpPr>
          <p:cNvPr id="1111" name="Google Shape;1111;p67"/>
          <p:cNvSpPr txBox="1">
            <a:spLocks noGrp="1"/>
          </p:cNvSpPr>
          <p:nvPr>
            <p:ph type="body" idx="2"/>
          </p:nvPr>
        </p:nvSpPr>
        <p:spPr>
          <a:xfrm>
            <a:off x="2617779" y="3312621"/>
            <a:ext cx="4514700" cy="973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The machines runs on different subnets.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 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A router allows to connect to the VM lighthouse</a:t>
            </a:r>
            <a:endParaRPr dirty="0"/>
          </a:p>
        </p:txBody>
      </p:sp>
      <p:pic>
        <p:nvPicPr>
          <p:cNvPr id="1026" name="Picture 2" descr="Vagrant (software)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24" y="1217561"/>
            <a:ext cx="1112810" cy="13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57" y="2958718"/>
            <a:ext cx="1681258" cy="168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68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Relying on Nebula’s “group” feature</a:t>
            </a:r>
            <a:endParaRPr dirty="0"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NEBULA RULES</a:t>
            </a:r>
            <a:endParaRPr dirty="0"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</a:t>
            </a:r>
            <a:endParaRPr dirty="0"/>
          </a:p>
        </p:txBody>
      </p:sp>
      <p:sp>
        <p:nvSpPr>
          <p:cNvPr id="1143" name="Google Shape;1143;p68"/>
          <p:cNvSpPr txBox="1">
            <a:spLocks noGrp="1"/>
          </p:cNvSpPr>
          <p:nvPr>
            <p:ph type="title"/>
          </p:nvPr>
        </p:nvSpPr>
        <p:spPr>
          <a:xfrm>
            <a:off x="1755600" y="895350"/>
            <a:ext cx="5632800" cy="82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FIRST PROTOTYPE</a:t>
            </a:r>
            <a:endParaRPr dirty="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Shell script</a:t>
            </a:r>
            <a:endParaRPr dirty="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87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List of host with all data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JSON format</a:t>
            </a:r>
            <a:endParaRPr dirty="0"/>
          </a:p>
        </p:txBody>
      </p:sp>
      <p:sp>
        <p:nvSpPr>
          <p:cNvPr id="1146" name="Google Shape;1146;p68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 FILE</a:t>
            </a:r>
            <a:endParaRPr dirty="0"/>
          </a:p>
        </p:txBody>
      </p:sp>
      <p:grpSp>
        <p:nvGrpSpPr>
          <p:cNvPr id="1147" name="Google Shape;1147;p68"/>
          <p:cNvGrpSpPr/>
          <p:nvPr/>
        </p:nvGrpSpPr>
        <p:grpSpPr>
          <a:xfrm>
            <a:off x="1728741" y="2196791"/>
            <a:ext cx="530330" cy="530330"/>
            <a:chOff x="1190625" y="238125"/>
            <a:chExt cx="4919575" cy="4919575"/>
          </a:xfrm>
        </p:grpSpPr>
        <p:sp>
          <p:nvSpPr>
            <p:cNvPr id="1148" name="Google Shape;1148;p68"/>
            <p:cNvSpPr/>
            <p:nvPr/>
          </p:nvSpPr>
          <p:spPr>
            <a:xfrm>
              <a:off x="1190625" y="238125"/>
              <a:ext cx="4919575" cy="4919575"/>
            </a:xfrm>
            <a:custGeom>
              <a:avLst/>
              <a:gdLst/>
              <a:ahLst/>
              <a:cxnLst/>
              <a:rect l="l" t="t" r="r" b="b"/>
              <a:pathLst>
                <a:path w="196783" h="196783" extrusionOk="0">
                  <a:moveTo>
                    <a:pt x="98530" y="0"/>
                  </a:moveTo>
                  <a:cubicBezTo>
                    <a:pt x="44130" y="0"/>
                    <a:pt x="0" y="44130"/>
                    <a:pt x="0" y="98530"/>
                  </a:cubicBezTo>
                  <a:cubicBezTo>
                    <a:pt x="0" y="152652"/>
                    <a:pt x="44130" y="196783"/>
                    <a:pt x="98530" y="196783"/>
                  </a:cubicBezTo>
                  <a:cubicBezTo>
                    <a:pt x="152652" y="196783"/>
                    <a:pt x="196783" y="152652"/>
                    <a:pt x="196783" y="98530"/>
                  </a:cubicBezTo>
                  <a:cubicBezTo>
                    <a:pt x="196783" y="44130"/>
                    <a:pt x="152652" y="0"/>
                    <a:pt x="98530" y="0"/>
                  </a:cubicBezTo>
                  <a:close/>
                </a:path>
              </a:pathLst>
            </a:custGeom>
            <a:solidFill>
              <a:srgbClr val="A45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68"/>
            <p:cNvSpPr/>
            <p:nvPr/>
          </p:nvSpPr>
          <p:spPr>
            <a:xfrm>
              <a:off x="3327750" y="855650"/>
              <a:ext cx="1214300" cy="305350"/>
            </a:xfrm>
            <a:custGeom>
              <a:avLst/>
              <a:gdLst/>
              <a:ahLst/>
              <a:cxnLst/>
              <a:rect l="l" t="t" r="r" b="b"/>
              <a:pathLst>
                <a:path w="48572" h="12214" extrusionOk="0">
                  <a:moveTo>
                    <a:pt x="24147" y="1"/>
                  </a:moveTo>
                  <a:cubicBezTo>
                    <a:pt x="10825" y="1"/>
                    <a:pt x="0" y="2776"/>
                    <a:pt x="0" y="6107"/>
                  </a:cubicBezTo>
                  <a:cubicBezTo>
                    <a:pt x="0" y="9438"/>
                    <a:pt x="10825" y="12213"/>
                    <a:pt x="24147" y="12213"/>
                  </a:cubicBezTo>
                  <a:cubicBezTo>
                    <a:pt x="37747" y="12213"/>
                    <a:pt x="48571" y="9438"/>
                    <a:pt x="48571" y="6107"/>
                  </a:cubicBezTo>
                  <a:cubicBezTo>
                    <a:pt x="48571" y="2776"/>
                    <a:pt x="37747" y="1"/>
                    <a:pt x="24147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68"/>
            <p:cNvSpPr/>
            <p:nvPr/>
          </p:nvSpPr>
          <p:spPr>
            <a:xfrm>
              <a:off x="1835925" y="2874825"/>
              <a:ext cx="1408575" cy="430225"/>
            </a:xfrm>
            <a:custGeom>
              <a:avLst/>
              <a:gdLst/>
              <a:ahLst/>
              <a:cxnLst/>
              <a:rect l="l" t="t" r="r" b="b"/>
              <a:pathLst>
                <a:path w="56343" h="17209" extrusionOk="0">
                  <a:moveTo>
                    <a:pt x="28033" y="1"/>
                  </a:moveTo>
                  <a:cubicBezTo>
                    <a:pt x="12490" y="1"/>
                    <a:pt x="0" y="3887"/>
                    <a:pt x="0" y="8605"/>
                  </a:cubicBezTo>
                  <a:cubicBezTo>
                    <a:pt x="0" y="13323"/>
                    <a:pt x="12490" y="17209"/>
                    <a:pt x="28033" y="17209"/>
                  </a:cubicBezTo>
                  <a:cubicBezTo>
                    <a:pt x="43575" y="17209"/>
                    <a:pt x="56343" y="13323"/>
                    <a:pt x="56343" y="8605"/>
                  </a:cubicBezTo>
                  <a:cubicBezTo>
                    <a:pt x="56343" y="3887"/>
                    <a:pt x="43575" y="1"/>
                    <a:pt x="28033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68"/>
            <p:cNvSpPr/>
            <p:nvPr/>
          </p:nvSpPr>
          <p:spPr>
            <a:xfrm>
              <a:off x="1738775" y="1736875"/>
              <a:ext cx="1922050" cy="305325"/>
            </a:xfrm>
            <a:custGeom>
              <a:avLst/>
              <a:gdLst/>
              <a:ahLst/>
              <a:cxnLst/>
              <a:rect l="l" t="t" r="r" b="b"/>
              <a:pathLst>
                <a:path w="76882" h="12213" extrusionOk="0">
                  <a:moveTo>
                    <a:pt x="38580" y="1"/>
                  </a:moveTo>
                  <a:cubicBezTo>
                    <a:pt x="17486" y="1"/>
                    <a:pt x="0" y="2776"/>
                    <a:pt x="0" y="6107"/>
                  </a:cubicBezTo>
                  <a:cubicBezTo>
                    <a:pt x="0" y="9437"/>
                    <a:pt x="17209" y="12213"/>
                    <a:pt x="38580" y="12213"/>
                  </a:cubicBezTo>
                  <a:cubicBezTo>
                    <a:pt x="59674" y="12213"/>
                    <a:pt x="76882" y="9715"/>
                    <a:pt x="76882" y="6107"/>
                  </a:cubicBezTo>
                  <a:cubicBezTo>
                    <a:pt x="76882" y="2776"/>
                    <a:pt x="59674" y="1"/>
                    <a:pt x="38580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68"/>
            <p:cNvSpPr/>
            <p:nvPr/>
          </p:nvSpPr>
          <p:spPr>
            <a:xfrm>
              <a:off x="3757950" y="2423825"/>
              <a:ext cx="1387775" cy="194300"/>
            </a:xfrm>
            <a:custGeom>
              <a:avLst/>
              <a:gdLst/>
              <a:ahLst/>
              <a:cxnLst/>
              <a:rect l="l" t="t" r="r" b="b"/>
              <a:pathLst>
                <a:path w="55511" h="7772" extrusionOk="0">
                  <a:moveTo>
                    <a:pt x="27755" y="0"/>
                  </a:moveTo>
                  <a:cubicBezTo>
                    <a:pt x="12490" y="0"/>
                    <a:pt x="0" y="1665"/>
                    <a:pt x="0" y="3886"/>
                  </a:cubicBezTo>
                  <a:cubicBezTo>
                    <a:pt x="0" y="5829"/>
                    <a:pt x="12490" y="7772"/>
                    <a:pt x="27755" y="7772"/>
                  </a:cubicBezTo>
                  <a:cubicBezTo>
                    <a:pt x="43021" y="7772"/>
                    <a:pt x="55510" y="5829"/>
                    <a:pt x="55510" y="3886"/>
                  </a:cubicBezTo>
                  <a:cubicBezTo>
                    <a:pt x="55510" y="1665"/>
                    <a:pt x="43021" y="0"/>
                    <a:pt x="27755" y="0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68"/>
            <p:cNvSpPr/>
            <p:nvPr/>
          </p:nvSpPr>
          <p:spPr>
            <a:xfrm>
              <a:off x="3272225" y="3721350"/>
              <a:ext cx="1179625" cy="173500"/>
            </a:xfrm>
            <a:custGeom>
              <a:avLst/>
              <a:gdLst/>
              <a:ahLst/>
              <a:cxnLst/>
              <a:rect l="l" t="t" r="r" b="b"/>
              <a:pathLst>
                <a:path w="47185" h="6940" extrusionOk="0">
                  <a:moveTo>
                    <a:pt x="23593" y="1"/>
                  </a:moveTo>
                  <a:cubicBezTo>
                    <a:pt x="10548" y="1"/>
                    <a:pt x="1" y="1389"/>
                    <a:pt x="1" y="3332"/>
                  </a:cubicBezTo>
                  <a:cubicBezTo>
                    <a:pt x="1" y="5274"/>
                    <a:pt x="10548" y="6940"/>
                    <a:pt x="23593" y="6940"/>
                  </a:cubicBezTo>
                  <a:cubicBezTo>
                    <a:pt x="36637" y="6940"/>
                    <a:pt x="47184" y="5274"/>
                    <a:pt x="47184" y="3332"/>
                  </a:cubicBezTo>
                  <a:cubicBezTo>
                    <a:pt x="47184" y="1666"/>
                    <a:pt x="36637" y="1"/>
                    <a:pt x="23593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4" name="Google Shape;1154;p68"/>
          <p:cNvGrpSpPr/>
          <p:nvPr/>
        </p:nvGrpSpPr>
        <p:grpSpPr>
          <a:xfrm>
            <a:off x="4306842" y="2196808"/>
            <a:ext cx="530306" cy="530306"/>
            <a:chOff x="1190625" y="238125"/>
            <a:chExt cx="5168675" cy="5168675"/>
          </a:xfrm>
        </p:grpSpPr>
        <p:sp>
          <p:nvSpPr>
            <p:cNvPr id="1155" name="Google Shape;1155;p68"/>
            <p:cNvSpPr/>
            <p:nvPr/>
          </p:nvSpPr>
          <p:spPr>
            <a:xfrm>
              <a:off x="1190625" y="238125"/>
              <a:ext cx="5168675" cy="5168675"/>
            </a:xfrm>
            <a:custGeom>
              <a:avLst/>
              <a:gdLst/>
              <a:ahLst/>
              <a:cxnLst/>
              <a:rect l="l" t="t" r="r" b="b"/>
              <a:pathLst>
                <a:path w="206747" h="206747" extrusionOk="0">
                  <a:moveTo>
                    <a:pt x="103257" y="0"/>
                  </a:moveTo>
                  <a:cubicBezTo>
                    <a:pt x="46255" y="0"/>
                    <a:pt x="0" y="46255"/>
                    <a:pt x="0" y="103257"/>
                  </a:cubicBezTo>
                  <a:cubicBezTo>
                    <a:pt x="0" y="160258"/>
                    <a:pt x="46255" y="206747"/>
                    <a:pt x="103257" y="206747"/>
                  </a:cubicBezTo>
                  <a:cubicBezTo>
                    <a:pt x="160258" y="206747"/>
                    <a:pt x="206747" y="160258"/>
                    <a:pt x="206747" y="103257"/>
                  </a:cubicBezTo>
                  <a:cubicBezTo>
                    <a:pt x="206747" y="46255"/>
                    <a:pt x="160258" y="0"/>
                    <a:pt x="103257" y="0"/>
                  </a:cubicBezTo>
                  <a:close/>
                </a:path>
              </a:pathLst>
            </a:custGeom>
            <a:solidFill>
              <a:srgbClr val="D97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68"/>
            <p:cNvSpPr/>
            <p:nvPr/>
          </p:nvSpPr>
          <p:spPr>
            <a:xfrm>
              <a:off x="2300275" y="2194625"/>
              <a:ext cx="4047350" cy="2955200"/>
            </a:xfrm>
            <a:custGeom>
              <a:avLst/>
              <a:gdLst/>
              <a:ahLst/>
              <a:cxnLst/>
              <a:rect l="l" t="t" r="r" b="b"/>
              <a:pathLst>
                <a:path w="161894" h="118208" extrusionOk="0">
                  <a:moveTo>
                    <a:pt x="159090" y="0"/>
                  </a:moveTo>
                  <a:cubicBezTo>
                    <a:pt x="150446" y="21726"/>
                    <a:pt x="127085" y="49292"/>
                    <a:pt x="90642" y="74055"/>
                  </a:cubicBezTo>
                  <a:cubicBezTo>
                    <a:pt x="56067" y="97416"/>
                    <a:pt x="23361" y="108863"/>
                    <a:pt x="0" y="110031"/>
                  </a:cubicBezTo>
                  <a:cubicBezTo>
                    <a:pt x="4673" y="113302"/>
                    <a:pt x="9345" y="115872"/>
                    <a:pt x="14484" y="118208"/>
                  </a:cubicBezTo>
                  <a:cubicBezTo>
                    <a:pt x="38546" y="114003"/>
                    <a:pt x="67514" y="101621"/>
                    <a:pt x="96248" y="82231"/>
                  </a:cubicBezTo>
                  <a:cubicBezTo>
                    <a:pt x="126151" y="61674"/>
                    <a:pt x="149045" y="38312"/>
                    <a:pt x="161893" y="16586"/>
                  </a:cubicBezTo>
                  <a:cubicBezTo>
                    <a:pt x="161426" y="10980"/>
                    <a:pt x="160492" y="5373"/>
                    <a:pt x="159090" y="0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68"/>
            <p:cNvSpPr/>
            <p:nvPr/>
          </p:nvSpPr>
          <p:spPr>
            <a:xfrm>
              <a:off x="1558550" y="1254325"/>
              <a:ext cx="4438650" cy="3153775"/>
            </a:xfrm>
            <a:custGeom>
              <a:avLst/>
              <a:gdLst/>
              <a:ahLst/>
              <a:cxnLst/>
              <a:rect l="l" t="t" r="r" b="b"/>
              <a:pathLst>
                <a:path w="177546" h="126151" extrusionOk="0">
                  <a:moveTo>
                    <a:pt x="170537" y="0"/>
                  </a:moveTo>
                  <a:cubicBezTo>
                    <a:pt x="170070" y="1169"/>
                    <a:pt x="169603" y="2570"/>
                    <a:pt x="169136" y="3972"/>
                  </a:cubicBezTo>
                  <a:cubicBezTo>
                    <a:pt x="168902" y="4673"/>
                    <a:pt x="168435" y="5374"/>
                    <a:pt x="168201" y="6074"/>
                  </a:cubicBezTo>
                  <a:cubicBezTo>
                    <a:pt x="167968" y="6775"/>
                    <a:pt x="167734" y="7476"/>
                    <a:pt x="167267" y="8177"/>
                  </a:cubicBezTo>
                  <a:cubicBezTo>
                    <a:pt x="167033" y="9111"/>
                    <a:pt x="166332" y="10046"/>
                    <a:pt x="165865" y="11214"/>
                  </a:cubicBezTo>
                  <a:cubicBezTo>
                    <a:pt x="165632" y="11681"/>
                    <a:pt x="165398" y="12148"/>
                    <a:pt x="165164" y="12849"/>
                  </a:cubicBezTo>
                  <a:cubicBezTo>
                    <a:pt x="164697" y="13784"/>
                    <a:pt x="163996" y="14952"/>
                    <a:pt x="163295" y="16120"/>
                  </a:cubicBezTo>
                  <a:lnTo>
                    <a:pt x="162828" y="17288"/>
                  </a:lnTo>
                  <a:cubicBezTo>
                    <a:pt x="162127" y="18456"/>
                    <a:pt x="161193" y="19624"/>
                    <a:pt x="160492" y="21026"/>
                  </a:cubicBezTo>
                  <a:lnTo>
                    <a:pt x="160025" y="21726"/>
                  </a:lnTo>
                  <a:cubicBezTo>
                    <a:pt x="159090" y="23128"/>
                    <a:pt x="158156" y="24530"/>
                    <a:pt x="157221" y="25931"/>
                  </a:cubicBezTo>
                  <a:lnTo>
                    <a:pt x="156754" y="26399"/>
                  </a:lnTo>
                  <a:cubicBezTo>
                    <a:pt x="155820" y="27800"/>
                    <a:pt x="154885" y="29436"/>
                    <a:pt x="153717" y="30604"/>
                  </a:cubicBezTo>
                  <a:lnTo>
                    <a:pt x="153250" y="31305"/>
                  </a:lnTo>
                  <a:cubicBezTo>
                    <a:pt x="152316" y="32706"/>
                    <a:pt x="151148" y="34108"/>
                    <a:pt x="149979" y="35510"/>
                  </a:cubicBezTo>
                  <a:cubicBezTo>
                    <a:pt x="135262" y="52563"/>
                    <a:pt x="118442" y="67514"/>
                    <a:pt x="99753" y="79896"/>
                  </a:cubicBezTo>
                  <a:cubicBezTo>
                    <a:pt x="73355" y="97884"/>
                    <a:pt x="47891" y="108864"/>
                    <a:pt x="27100" y="113536"/>
                  </a:cubicBezTo>
                  <a:cubicBezTo>
                    <a:pt x="25464" y="114003"/>
                    <a:pt x="23595" y="114237"/>
                    <a:pt x="21726" y="114704"/>
                  </a:cubicBezTo>
                  <a:lnTo>
                    <a:pt x="20091" y="114938"/>
                  </a:lnTo>
                  <a:cubicBezTo>
                    <a:pt x="15020" y="115843"/>
                    <a:pt x="9809" y="116187"/>
                    <a:pt x="4566" y="116187"/>
                  </a:cubicBezTo>
                  <a:cubicBezTo>
                    <a:pt x="3046" y="116187"/>
                    <a:pt x="1523" y="116158"/>
                    <a:pt x="1" y="116106"/>
                  </a:cubicBezTo>
                  <a:lnTo>
                    <a:pt x="1" y="116106"/>
                  </a:lnTo>
                  <a:cubicBezTo>
                    <a:pt x="1169" y="117741"/>
                    <a:pt x="2337" y="119610"/>
                    <a:pt x="3505" y="121245"/>
                  </a:cubicBezTo>
                  <a:cubicBezTo>
                    <a:pt x="4673" y="122880"/>
                    <a:pt x="5841" y="124516"/>
                    <a:pt x="7009" y="126151"/>
                  </a:cubicBezTo>
                  <a:cubicBezTo>
                    <a:pt x="8411" y="126151"/>
                    <a:pt x="10046" y="125917"/>
                    <a:pt x="11681" y="125917"/>
                  </a:cubicBezTo>
                  <a:cubicBezTo>
                    <a:pt x="13784" y="125684"/>
                    <a:pt x="15886" y="125450"/>
                    <a:pt x="17989" y="125217"/>
                  </a:cubicBezTo>
                  <a:lnTo>
                    <a:pt x="21726" y="124516"/>
                  </a:lnTo>
                  <a:lnTo>
                    <a:pt x="21960" y="124516"/>
                  </a:lnTo>
                  <a:cubicBezTo>
                    <a:pt x="28501" y="123581"/>
                    <a:pt x="35276" y="121946"/>
                    <a:pt x="41817" y="120077"/>
                  </a:cubicBezTo>
                  <a:lnTo>
                    <a:pt x="41350" y="120077"/>
                  </a:lnTo>
                  <a:cubicBezTo>
                    <a:pt x="64244" y="112602"/>
                    <a:pt x="85736" y="101855"/>
                    <a:pt x="105593" y="88072"/>
                  </a:cubicBezTo>
                  <a:cubicBezTo>
                    <a:pt x="121479" y="77326"/>
                    <a:pt x="136196" y="64945"/>
                    <a:pt x="149512" y="50928"/>
                  </a:cubicBezTo>
                  <a:cubicBezTo>
                    <a:pt x="155586" y="44620"/>
                    <a:pt x="161193" y="37612"/>
                    <a:pt x="165865" y="30370"/>
                  </a:cubicBezTo>
                  <a:cubicBezTo>
                    <a:pt x="170537" y="24063"/>
                    <a:pt x="174275" y="17054"/>
                    <a:pt x="177546" y="10046"/>
                  </a:cubicBezTo>
                  <a:cubicBezTo>
                    <a:pt x="175210" y="6542"/>
                    <a:pt x="172873" y="3037"/>
                    <a:pt x="170537" y="0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68"/>
            <p:cNvSpPr/>
            <p:nvPr/>
          </p:nvSpPr>
          <p:spPr>
            <a:xfrm>
              <a:off x="1249025" y="681975"/>
              <a:ext cx="4175825" cy="2931850"/>
            </a:xfrm>
            <a:custGeom>
              <a:avLst/>
              <a:gdLst/>
              <a:ahLst/>
              <a:cxnLst/>
              <a:rect l="l" t="t" r="r" b="b"/>
              <a:pathLst>
                <a:path w="167033" h="117274" extrusionOk="0">
                  <a:moveTo>
                    <a:pt x="158856" y="1"/>
                  </a:moveTo>
                  <a:cubicBezTo>
                    <a:pt x="157455" y="3271"/>
                    <a:pt x="156053" y="6308"/>
                    <a:pt x="154184" y="9111"/>
                  </a:cubicBezTo>
                  <a:lnTo>
                    <a:pt x="153250" y="10747"/>
                  </a:lnTo>
                  <a:lnTo>
                    <a:pt x="151848" y="13083"/>
                  </a:lnTo>
                  <a:lnTo>
                    <a:pt x="149745" y="15886"/>
                  </a:lnTo>
                  <a:lnTo>
                    <a:pt x="148811" y="17288"/>
                  </a:lnTo>
                  <a:cubicBezTo>
                    <a:pt x="136663" y="34575"/>
                    <a:pt x="117507" y="53731"/>
                    <a:pt x="91810" y="71252"/>
                  </a:cubicBezTo>
                  <a:cubicBezTo>
                    <a:pt x="57001" y="94847"/>
                    <a:pt x="23361" y="106528"/>
                    <a:pt x="0" y="107462"/>
                  </a:cubicBezTo>
                  <a:cubicBezTo>
                    <a:pt x="701" y="110733"/>
                    <a:pt x="1635" y="114003"/>
                    <a:pt x="2570" y="117274"/>
                  </a:cubicBezTo>
                  <a:lnTo>
                    <a:pt x="3271" y="117274"/>
                  </a:lnTo>
                  <a:cubicBezTo>
                    <a:pt x="29669" y="115405"/>
                    <a:pt x="63543" y="102323"/>
                    <a:pt x="97183" y="79429"/>
                  </a:cubicBezTo>
                  <a:cubicBezTo>
                    <a:pt x="118675" y="65412"/>
                    <a:pt x="137831" y="47891"/>
                    <a:pt x="153717" y="27567"/>
                  </a:cubicBezTo>
                  <a:cubicBezTo>
                    <a:pt x="153950" y="27333"/>
                    <a:pt x="154184" y="26866"/>
                    <a:pt x="154418" y="26632"/>
                  </a:cubicBezTo>
                  <a:cubicBezTo>
                    <a:pt x="155119" y="25464"/>
                    <a:pt x="156053" y="24530"/>
                    <a:pt x="156754" y="23362"/>
                  </a:cubicBezTo>
                  <a:cubicBezTo>
                    <a:pt x="157221" y="22661"/>
                    <a:pt x="157688" y="22194"/>
                    <a:pt x="158155" y="21493"/>
                  </a:cubicBezTo>
                  <a:cubicBezTo>
                    <a:pt x="158856" y="20091"/>
                    <a:pt x="159791" y="18923"/>
                    <a:pt x="160492" y="17755"/>
                  </a:cubicBezTo>
                  <a:lnTo>
                    <a:pt x="160959" y="17054"/>
                  </a:lnTo>
                  <a:cubicBezTo>
                    <a:pt x="163295" y="13550"/>
                    <a:pt x="165164" y="9812"/>
                    <a:pt x="167033" y="6074"/>
                  </a:cubicBezTo>
                  <a:cubicBezTo>
                    <a:pt x="164463" y="3972"/>
                    <a:pt x="161660" y="1869"/>
                    <a:pt x="158856" y="1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9" name="Google Shape;1159;p68"/>
          <p:cNvGrpSpPr/>
          <p:nvPr/>
        </p:nvGrpSpPr>
        <p:grpSpPr>
          <a:xfrm>
            <a:off x="6777711" y="2196817"/>
            <a:ext cx="744798" cy="530253"/>
            <a:chOff x="226475" y="386000"/>
            <a:chExt cx="6928350" cy="4937175"/>
          </a:xfrm>
        </p:grpSpPr>
        <p:sp>
          <p:nvSpPr>
            <p:cNvPr id="1160" name="Google Shape;1160;p68"/>
            <p:cNvSpPr/>
            <p:nvPr/>
          </p:nvSpPr>
          <p:spPr>
            <a:xfrm>
              <a:off x="1233700" y="386000"/>
              <a:ext cx="4937175" cy="4937175"/>
            </a:xfrm>
            <a:custGeom>
              <a:avLst/>
              <a:gdLst/>
              <a:ahLst/>
              <a:cxnLst/>
              <a:rect l="l" t="t" r="r" b="b"/>
              <a:pathLst>
                <a:path w="197487" h="197487" extrusionOk="0">
                  <a:moveTo>
                    <a:pt x="98744" y="0"/>
                  </a:moveTo>
                  <a:cubicBezTo>
                    <a:pt x="44249" y="0"/>
                    <a:pt x="0" y="44248"/>
                    <a:pt x="0" y="98743"/>
                  </a:cubicBezTo>
                  <a:cubicBezTo>
                    <a:pt x="0" y="153471"/>
                    <a:pt x="44249" y="197486"/>
                    <a:pt x="98744" y="197486"/>
                  </a:cubicBezTo>
                  <a:cubicBezTo>
                    <a:pt x="153239" y="197486"/>
                    <a:pt x="197487" y="153471"/>
                    <a:pt x="197487" y="98743"/>
                  </a:cubicBezTo>
                  <a:cubicBezTo>
                    <a:pt x="197487" y="44248"/>
                    <a:pt x="153239" y="0"/>
                    <a:pt x="98744" y="0"/>
                  </a:cubicBezTo>
                  <a:close/>
                </a:path>
              </a:pathLst>
            </a:custGeom>
            <a:solidFill>
              <a:srgbClr val="512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68"/>
            <p:cNvSpPr/>
            <p:nvPr/>
          </p:nvSpPr>
          <p:spPr>
            <a:xfrm>
              <a:off x="2240925" y="2691550"/>
              <a:ext cx="3929950" cy="2422025"/>
            </a:xfrm>
            <a:custGeom>
              <a:avLst/>
              <a:gdLst/>
              <a:ahLst/>
              <a:cxnLst/>
              <a:rect l="l" t="t" r="r" b="b"/>
              <a:pathLst>
                <a:path w="157198" h="96881" extrusionOk="0">
                  <a:moveTo>
                    <a:pt x="156965" y="0"/>
                  </a:moveTo>
                  <a:cubicBezTo>
                    <a:pt x="124594" y="36796"/>
                    <a:pt x="58222" y="79181"/>
                    <a:pt x="0" y="86168"/>
                  </a:cubicBezTo>
                  <a:cubicBezTo>
                    <a:pt x="5823" y="90360"/>
                    <a:pt x="11878" y="94086"/>
                    <a:pt x="18631" y="96880"/>
                  </a:cubicBezTo>
                  <a:cubicBezTo>
                    <a:pt x="71496" y="84305"/>
                    <a:pt x="123430" y="55194"/>
                    <a:pt x="155801" y="23056"/>
                  </a:cubicBezTo>
                  <a:cubicBezTo>
                    <a:pt x="156732" y="17700"/>
                    <a:pt x="157198" y="12110"/>
                    <a:pt x="157198" y="6521"/>
                  </a:cubicBezTo>
                  <a:cubicBezTo>
                    <a:pt x="157198" y="4425"/>
                    <a:pt x="157198" y="2096"/>
                    <a:pt x="156965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68"/>
            <p:cNvSpPr/>
            <p:nvPr/>
          </p:nvSpPr>
          <p:spPr>
            <a:xfrm>
              <a:off x="1315200" y="1230200"/>
              <a:ext cx="4471425" cy="2619975"/>
            </a:xfrm>
            <a:custGeom>
              <a:avLst/>
              <a:gdLst/>
              <a:ahLst/>
              <a:cxnLst/>
              <a:rect l="l" t="t" r="r" b="b"/>
              <a:pathLst>
                <a:path w="178857" h="104799" extrusionOk="0">
                  <a:moveTo>
                    <a:pt x="169774" y="0"/>
                  </a:moveTo>
                  <a:cubicBezTo>
                    <a:pt x="136704" y="40056"/>
                    <a:pt x="61948" y="87565"/>
                    <a:pt x="1" y="90359"/>
                  </a:cubicBezTo>
                  <a:cubicBezTo>
                    <a:pt x="1398" y="95250"/>
                    <a:pt x="3028" y="100141"/>
                    <a:pt x="5124" y="104798"/>
                  </a:cubicBezTo>
                  <a:cubicBezTo>
                    <a:pt x="73592" y="95250"/>
                    <a:pt x="144855" y="54262"/>
                    <a:pt x="178856" y="12110"/>
                  </a:cubicBezTo>
                  <a:cubicBezTo>
                    <a:pt x="176062" y="7918"/>
                    <a:pt x="173267" y="3726"/>
                    <a:pt x="169774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68"/>
            <p:cNvSpPr/>
            <p:nvPr/>
          </p:nvSpPr>
          <p:spPr>
            <a:xfrm>
              <a:off x="1239525" y="613050"/>
              <a:ext cx="3720350" cy="2084350"/>
            </a:xfrm>
            <a:custGeom>
              <a:avLst/>
              <a:gdLst/>
              <a:ahLst/>
              <a:cxnLst/>
              <a:rect l="l" t="t" r="r" b="b"/>
              <a:pathLst>
                <a:path w="148814" h="83374" extrusionOk="0">
                  <a:moveTo>
                    <a:pt x="139731" y="0"/>
                  </a:moveTo>
                  <a:cubicBezTo>
                    <a:pt x="139266" y="233"/>
                    <a:pt x="138800" y="699"/>
                    <a:pt x="138334" y="1165"/>
                  </a:cubicBezTo>
                  <a:cubicBezTo>
                    <a:pt x="131580" y="7220"/>
                    <a:pt x="124361" y="12809"/>
                    <a:pt x="116909" y="17700"/>
                  </a:cubicBezTo>
                  <a:cubicBezTo>
                    <a:pt x="101538" y="27714"/>
                    <a:pt x="85469" y="36796"/>
                    <a:pt x="69167" y="44947"/>
                  </a:cubicBezTo>
                  <a:cubicBezTo>
                    <a:pt x="61016" y="49139"/>
                    <a:pt x="52632" y="53331"/>
                    <a:pt x="44481" y="56824"/>
                  </a:cubicBezTo>
                  <a:cubicBezTo>
                    <a:pt x="36097" y="60550"/>
                    <a:pt x="27481" y="64044"/>
                    <a:pt x="18631" y="66838"/>
                  </a:cubicBezTo>
                  <a:cubicBezTo>
                    <a:pt x="13042" y="68934"/>
                    <a:pt x="7220" y="70565"/>
                    <a:pt x="1398" y="71962"/>
                  </a:cubicBezTo>
                  <a:cubicBezTo>
                    <a:pt x="699" y="75688"/>
                    <a:pt x="233" y="79414"/>
                    <a:pt x="0" y="83373"/>
                  </a:cubicBezTo>
                  <a:cubicBezTo>
                    <a:pt x="7453" y="82209"/>
                    <a:pt x="14905" y="80579"/>
                    <a:pt x="22357" y="78483"/>
                  </a:cubicBezTo>
                  <a:cubicBezTo>
                    <a:pt x="40522" y="72893"/>
                    <a:pt x="58454" y="66140"/>
                    <a:pt x="75688" y="57756"/>
                  </a:cubicBezTo>
                  <a:cubicBezTo>
                    <a:pt x="92689" y="49372"/>
                    <a:pt x="108990" y="39358"/>
                    <a:pt x="124128" y="27714"/>
                  </a:cubicBezTo>
                  <a:cubicBezTo>
                    <a:pt x="131813" y="21892"/>
                    <a:pt x="139033" y="15371"/>
                    <a:pt x="145553" y="8384"/>
                  </a:cubicBezTo>
                  <a:cubicBezTo>
                    <a:pt x="146718" y="7220"/>
                    <a:pt x="147649" y="5823"/>
                    <a:pt x="148814" y="4658"/>
                  </a:cubicBezTo>
                  <a:cubicBezTo>
                    <a:pt x="145786" y="3028"/>
                    <a:pt x="142759" y="1398"/>
                    <a:pt x="139731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68"/>
            <p:cNvSpPr/>
            <p:nvPr/>
          </p:nvSpPr>
          <p:spPr>
            <a:xfrm>
              <a:off x="226475" y="739025"/>
              <a:ext cx="6928350" cy="3937875"/>
            </a:xfrm>
            <a:custGeom>
              <a:avLst/>
              <a:gdLst/>
              <a:ahLst/>
              <a:cxnLst/>
              <a:rect l="l" t="t" r="r" b="b"/>
              <a:pathLst>
                <a:path w="277134" h="157515" extrusionOk="0">
                  <a:moveTo>
                    <a:pt x="249462" y="1"/>
                  </a:moveTo>
                  <a:cubicBezTo>
                    <a:pt x="248508" y="1"/>
                    <a:pt x="247560" y="30"/>
                    <a:pt x="246626" y="85"/>
                  </a:cubicBezTo>
                  <a:cubicBezTo>
                    <a:pt x="239872" y="551"/>
                    <a:pt x="233118" y="1482"/>
                    <a:pt x="226597" y="3112"/>
                  </a:cubicBezTo>
                  <a:cubicBezTo>
                    <a:pt x="218679" y="4976"/>
                    <a:pt x="210761" y="7304"/>
                    <a:pt x="203076" y="9633"/>
                  </a:cubicBezTo>
                  <a:cubicBezTo>
                    <a:pt x="209364" y="14990"/>
                    <a:pt x="214953" y="21045"/>
                    <a:pt x="219844" y="27798"/>
                  </a:cubicBezTo>
                  <a:cubicBezTo>
                    <a:pt x="223570" y="27100"/>
                    <a:pt x="227296" y="26168"/>
                    <a:pt x="231022" y="25469"/>
                  </a:cubicBezTo>
                  <a:cubicBezTo>
                    <a:pt x="236379" y="24538"/>
                    <a:pt x="241735" y="24072"/>
                    <a:pt x="247324" y="24072"/>
                  </a:cubicBezTo>
                  <a:lnTo>
                    <a:pt x="248954" y="24072"/>
                  </a:lnTo>
                  <a:cubicBezTo>
                    <a:pt x="248489" y="24538"/>
                    <a:pt x="248023" y="25236"/>
                    <a:pt x="247557" y="25702"/>
                  </a:cubicBezTo>
                  <a:cubicBezTo>
                    <a:pt x="243831" y="29661"/>
                    <a:pt x="240105" y="33387"/>
                    <a:pt x="235913" y="36648"/>
                  </a:cubicBezTo>
                  <a:cubicBezTo>
                    <a:pt x="226597" y="43867"/>
                    <a:pt x="217049" y="50621"/>
                    <a:pt x="207035" y="56676"/>
                  </a:cubicBezTo>
                  <a:cubicBezTo>
                    <a:pt x="187007" y="69019"/>
                    <a:pt x="166047" y="80430"/>
                    <a:pt x="144622" y="90910"/>
                  </a:cubicBezTo>
                  <a:cubicBezTo>
                    <a:pt x="133909" y="96499"/>
                    <a:pt x="123196" y="101390"/>
                    <a:pt x="112251" y="106047"/>
                  </a:cubicBezTo>
                  <a:cubicBezTo>
                    <a:pt x="101305" y="110938"/>
                    <a:pt x="90127" y="115363"/>
                    <a:pt x="79181" y="119322"/>
                  </a:cubicBezTo>
                  <a:cubicBezTo>
                    <a:pt x="68003" y="123281"/>
                    <a:pt x="56824" y="126541"/>
                    <a:pt x="45413" y="129103"/>
                  </a:cubicBezTo>
                  <a:cubicBezTo>
                    <a:pt x="40056" y="130267"/>
                    <a:pt x="34700" y="131199"/>
                    <a:pt x="29344" y="131665"/>
                  </a:cubicBezTo>
                  <a:lnTo>
                    <a:pt x="27481" y="131665"/>
                  </a:lnTo>
                  <a:cubicBezTo>
                    <a:pt x="27714" y="131199"/>
                    <a:pt x="27946" y="130733"/>
                    <a:pt x="28412" y="130267"/>
                  </a:cubicBezTo>
                  <a:cubicBezTo>
                    <a:pt x="31673" y="126076"/>
                    <a:pt x="35632" y="122116"/>
                    <a:pt x="39591" y="118623"/>
                  </a:cubicBezTo>
                  <a:cubicBezTo>
                    <a:pt x="41454" y="116993"/>
                    <a:pt x="43084" y="115596"/>
                    <a:pt x="44714" y="114198"/>
                  </a:cubicBezTo>
                  <a:cubicBezTo>
                    <a:pt x="42385" y="106047"/>
                    <a:pt x="40988" y="97664"/>
                    <a:pt x="40755" y="89513"/>
                  </a:cubicBezTo>
                  <a:cubicBezTo>
                    <a:pt x="35399" y="93239"/>
                    <a:pt x="30042" y="97198"/>
                    <a:pt x="24919" y="101390"/>
                  </a:cubicBezTo>
                  <a:cubicBezTo>
                    <a:pt x="19563" y="105582"/>
                    <a:pt x="14672" y="110239"/>
                    <a:pt x="10247" y="115363"/>
                  </a:cubicBezTo>
                  <a:cubicBezTo>
                    <a:pt x="7453" y="118390"/>
                    <a:pt x="5124" y="121651"/>
                    <a:pt x="3494" y="125377"/>
                  </a:cubicBezTo>
                  <a:cubicBezTo>
                    <a:pt x="2795" y="126308"/>
                    <a:pt x="2329" y="127473"/>
                    <a:pt x="1863" y="128637"/>
                  </a:cubicBezTo>
                  <a:cubicBezTo>
                    <a:pt x="1630" y="129336"/>
                    <a:pt x="1398" y="130035"/>
                    <a:pt x="1398" y="130733"/>
                  </a:cubicBezTo>
                  <a:cubicBezTo>
                    <a:pt x="1165" y="131432"/>
                    <a:pt x="932" y="132131"/>
                    <a:pt x="699" y="133062"/>
                  </a:cubicBezTo>
                  <a:cubicBezTo>
                    <a:pt x="0" y="137021"/>
                    <a:pt x="699" y="140980"/>
                    <a:pt x="2329" y="144706"/>
                  </a:cubicBezTo>
                  <a:cubicBezTo>
                    <a:pt x="4192" y="148200"/>
                    <a:pt x="6987" y="151227"/>
                    <a:pt x="10480" y="153323"/>
                  </a:cubicBezTo>
                  <a:cubicBezTo>
                    <a:pt x="11179" y="153789"/>
                    <a:pt x="11877" y="154022"/>
                    <a:pt x="12576" y="154487"/>
                  </a:cubicBezTo>
                  <a:cubicBezTo>
                    <a:pt x="13275" y="154720"/>
                    <a:pt x="13973" y="154953"/>
                    <a:pt x="14672" y="155186"/>
                  </a:cubicBezTo>
                  <a:cubicBezTo>
                    <a:pt x="15836" y="155652"/>
                    <a:pt x="17001" y="156118"/>
                    <a:pt x="18165" y="156351"/>
                  </a:cubicBezTo>
                  <a:cubicBezTo>
                    <a:pt x="22124" y="157282"/>
                    <a:pt x="26316" y="157515"/>
                    <a:pt x="30275" y="157515"/>
                  </a:cubicBezTo>
                  <a:cubicBezTo>
                    <a:pt x="37029" y="157515"/>
                    <a:pt x="44016" y="156816"/>
                    <a:pt x="50769" y="155419"/>
                  </a:cubicBezTo>
                  <a:cubicBezTo>
                    <a:pt x="63345" y="153323"/>
                    <a:pt x="75688" y="150063"/>
                    <a:pt x="88031" y="146336"/>
                  </a:cubicBezTo>
                  <a:cubicBezTo>
                    <a:pt x="100141" y="142377"/>
                    <a:pt x="111785" y="138186"/>
                    <a:pt x="123429" y="133528"/>
                  </a:cubicBezTo>
                  <a:cubicBezTo>
                    <a:pt x="135074" y="128637"/>
                    <a:pt x="146485" y="123747"/>
                    <a:pt x="157896" y="118390"/>
                  </a:cubicBezTo>
                  <a:cubicBezTo>
                    <a:pt x="180486" y="107445"/>
                    <a:pt x="202377" y="94869"/>
                    <a:pt x="223104" y="80430"/>
                  </a:cubicBezTo>
                  <a:cubicBezTo>
                    <a:pt x="233584" y="73211"/>
                    <a:pt x="243598" y="65293"/>
                    <a:pt x="253379" y="56676"/>
                  </a:cubicBezTo>
                  <a:cubicBezTo>
                    <a:pt x="258270" y="52251"/>
                    <a:pt x="263160" y="47128"/>
                    <a:pt x="267585" y="41771"/>
                  </a:cubicBezTo>
                  <a:cubicBezTo>
                    <a:pt x="270147" y="38744"/>
                    <a:pt x="272243" y="35251"/>
                    <a:pt x="274106" y="31524"/>
                  </a:cubicBezTo>
                  <a:cubicBezTo>
                    <a:pt x="274572" y="30593"/>
                    <a:pt x="275038" y="29196"/>
                    <a:pt x="275503" y="28031"/>
                  </a:cubicBezTo>
                  <a:cubicBezTo>
                    <a:pt x="275736" y="27565"/>
                    <a:pt x="275969" y="26634"/>
                    <a:pt x="276202" y="25935"/>
                  </a:cubicBezTo>
                  <a:cubicBezTo>
                    <a:pt x="276202" y="25236"/>
                    <a:pt x="276435" y="24538"/>
                    <a:pt x="276435" y="23606"/>
                  </a:cubicBezTo>
                  <a:cubicBezTo>
                    <a:pt x="277133" y="19647"/>
                    <a:pt x="276435" y="15688"/>
                    <a:pt x="274572" y="12195"/>
                  </a:cubicBezTo>
                  <a:cubicBezTo>
                    <a:pt x="272709" y="8469"/>
                    <a:pt x="269914" y="5674"/>
                    <a:pt x="266421" y="3578"/>
                  </a:cubicBezTo>
                  <a:cubicBezTo>
                    <a:pt x="265722" y="3345"/>
                    <a:pt x="265023" y="2880"/>
                    <a:pt x="264325" y="2647"/>
                  </a:cubicBezTo>
                  <a:cubicBezTo>
                    <a:pt x="263626" y="2414"/>
                    <a:pt x="262928" y="2181"/>
                    <a:pt x="262229" y="1948"/>
                  </a:cubicBezTo>
                  <a:cubicBezTo>
                    <a:pt x="261064" y="1482"/>
                    <a:pt x="259900" y="1249"/>
                    <a:pt x="258736" y="1016"/>
                  </a:cubicBezTo>
                  <a:cubicBezTo>
                    <a:pt x="255711" y="305"/>
                    <a:pt x="252551" y="1"/>
                    <a:pt x="249462" y="1"/>
                  </a:cubicBezTo>
                  <a:close/>
                </a:path>
              </a:pathLst>
            </a:custGeom>
            <a:solidFill>
              <a:srgbClr val="A1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/>
          <p:cNvSpPr txBox="1">
            <a:spLocks noGrp="1"/>
          </p:cNvSpPr>
          <p:nvPr>
            <p:ph type="title"/>
          </p:nvPr>
        </p:nvSpPr>
        <p:spPr>
          <a:xfrm>
            <a:off x="2002500" y="1874993"/>
            <a:ext cx="513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Second Version</a:t>
            </a:r>
            <a:endParaRPr dirty="0"/>
          </a:p>
        </p:txBody>
      </p:sp>
      <p:sp>
        <p:nvSpPr>
          <p:cNvPr id="1093" name="Google Shape;1093;p65"/>
          <p:cNvSpPr txBox="1">
            <a:spLocks noGrp="1"/>
          </p:cNvSpPr>
          <p:nvPr>
            <p:ph type="subTitle" idx="1"/>
          </p:nvPr>
        </p:nvSpPr>
        <p:spPr>
          <a:xfrm>
            <a:off x="3108500" y="267182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we all know, first idea are rarely the best</a:t>
            </a:r>
            <a:endParaRPr dirty="0"/>
          </a:p>
        </p:txBody>
      </p:sp>
      <p:cxnSp>
        <p:nvCxnSpPr>
          <p:cNvPr id="1094" name="Google Shape;1094;p65"/>
          <p:cNvCxnSpPr/>
          <p:nvPr/>
        </p:nvCxnSpPr>
        <p:spPr>
          <a:xfrm rot="10800000">
            <a:off x="4152750" y="1752873"/>
            <a:ext cx="8385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68;p63"/>
          <p:cNvSpPr txBox="1"/>
          <p:nvPr/>
        </p:nvSpPr>
        <p:spPr>
          <a:xfrm>
            <a:off x="1755600" y="541850"/>
            <a:ext cx="5632800" cy="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it-IT" sz="3000" dirty="0"/>
              <a:t>APPLICATION WORKFLOW</a:t>
            </a:r>
            <a:endParaRPr lang="it-IT" sz="3000" dirty="0"/>
          </a:p>
        </p:txBody>
      </p:sp>
      <p:sp>
        <p:nvSpPr>
          <p:cNvPr id="9" name="Google Shape;1069;p63"/>
          <p:cNvSpPr txBox="1"/>
          <p:nvPr/>
        </p:nvSpPr>
        <p:spPr>
          <a:xfrm>
            <a:off x="965200" y="1403350"/>
            <a:ext cx="7213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The Security Domain config file is created.</a:t>
            </a:r>
            <a:endParaRPr lang="en-US" sz="1800" dirty="0"/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Certification and Keys are created for every node of the network.</a:t>
            </a:r>
            <a:endParaRPr lang="en-US" sz="1800" dirty="0"/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Configuration files are created for every host.</a:t>
            </a:r>
            <a:endParaRPr lang="en-US" sz="1800" dirty="0"/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Configuration files are modified to implement Security Domain logic.</a:t>
            </a:r>
            <a:endParaRPr lang="en-US" sz="1800" dirty="0"/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All generated files are distributed to the hosts.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6"/>
          <p:cNvSpPr txBox="1">
            <a:spLocks noGrp="1"/>
          </p:cNvSpPr>
          <p:nvPr>
            <p:ph type="body" idx="1"/>
          </p:nvPr>
        </p:nvSpPr>
        <p:spPr>
          <a:xfrm>
            <a:off x="876300" y="1810702"/>
            <a:ext cx="3479800" cy="229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[</a:t>
            </a:r>
            <a:endParaRPr lang="it-IT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{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"name"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"laptop2",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nebula_ip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"192.168.100.12/24",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machine_ip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"192.168.2.12",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security_domains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["</a:t>
            </a:r>
            <a:r>
              <a:rPr lang="en-US" sz="10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LaptopSD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"]      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},</a:t>
            </a:r>
            <a:endParaRPr lang="it-IT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	...</a:t>
            </a:r>
            <a:endParaRPr lang="it-IT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]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00" name="Google Shape;1100;p66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56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FILE FORMAT</a:t>
            </a:r>
            <a:endParaRPr dirty="0"/>
          </a:p>
        </p:txBody>
      </p:sp>
      <p:sp>
        <p:nvSpPr>
          <p:cNvPr id="1101" name="Google Shape;1101;p66"/>
          <p:cNvSpPr txBox="1">
            <a:spLocks noGrp="1"/>
          </p:cNvSpPr>
          <p:nvPr>
            <p:ph type="body" idx="2"/>
          </p:nvPr>
        </p:nvSpPr>
        <p:spPr>
          <a:xfrm>
            <a:off x="5175500" y="2064877"/>
            <a:ext cx="3416049" cy="230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[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{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"name"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</a:t>
            </a:r>
            <a:r>
              <a:rPr lang="en-US" sz="10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serverSD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",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"hosts"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["server1", "server2"]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},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	...</a:t>
            </a:r>
            <a:endParaRPr lang="en-US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]</a:t>
            </a:r>
            <a:endParaRPr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1102" name="Google Shape;1102;p66"/>
          <p:cNvSpPr txBox="1">
            <a:spLocks noGrp="1"/>
          </p:cNvSpPr>
          <p:nvPr>
            <p:ph type="subTitle" idx="3"/>
          </p:nvPr>
        </p:nvSpPr>
        <p:spPr>
          <a:xfrm>
            <a:off x="1410875" y="15296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Old</a:t>
            </a:r>
            <a:endParaRPr dirty="0"/>
          </a:p>
        </p:txBody>
      </p:sp>
      <p:sp>
        <p:nvSpPr>
          <p:cNvPr id="1103" name="Google Shape;1103;p66"/>
          <p:cNvSpPr txBox="1">
            <a:spLocks noGrp="1"/>
          </p:cNvSpPr>
          <p:nvPr>
            <p:ph type="subTitle" idx="4"/>
          </p:nvPr>
        </p:nvSpPr>
        <p:spPr>
          <a:xfrm>
            <a:off x="5166326" y="15296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New</a:t>
            </a:r>
            <a:endParaRPr dirty="0"/>
          </a:p>
        </p:txBody>
      </p:sp>
      <p:cxnSp>
        <p:nvCxnSpPr>
          <p:cNvPr id="1104" name="Google Shape;1104;p66"/>
          <p:cNvCxnSpPr/>
          <p:nvPr/>
        </p:nvCxnSpPr>
        <p:spPr>
          <a:xfrm flipV="1">
            <a:off x="4572000" y="1739900"/>
            <a:ext cx="0" cy="2303425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2"/>
          <p:cNvSpPr txBox="1">
            <a:spLocks noGrp="1"/>
          </p:cNvSpPr>
          <p:nvPr>
            <p:ph type="subTitle" idx="1"/>
          </p:nvPr>
        </p:nvSpPr>
        <p:spPr>
          <a:xfrm>
            <a:off x="1001400" y="1105600"/>
            <a:ext cx="4152900" cy="920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 a Lighthouse be part of a Security Domain?</a:t>
            </a:r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4300" y="1049313"/>
            <a:ext cx="2881337" cy="2881337"/>
          </a:xfrm>
          <a:prstGeom prst="rect">
            <a:avLst/>
          </a:prstGeom>
        </p:spPr>
      </p:pic>
      <p:sp>
        <p:nvSpPr>
          <p:cNvPr id="5" name="Google Shape;1069;p63"/>
          <p:cNvSpPr txBox="1"/>
          <p:nvPr/>
        </p:nvSpPr>
        <p:spPr>
          <a:xfrm>
            <a:off x="381000" y="2323400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1600" dirty="0"/>
              <a:t>All hosts need to connect to the Lighthouse</a:t>
            </a:r>
            <a:endParaRPr lang="en-US" sz="1600" dirty="0"/>
          </a:p>
        </p:txBody>
      </p:sp>
      <p:sp>
        <p:nvSpPr>
          <p:cNvPr id="6" name="Google Shape;1069;p63"/>
          <p:cNvSpPr txBox="1"/>
          <p:nvPr/>
        </p:nvSpPr>
        <p:spPr>
          <a:xfrm>
            <a:off x="381000" y="2916775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1600" dirty="0"/>
              <a:t>There could be more that one Lighthouse</a:t>
            </a:r>
            <a:endParaRPr lang="en-US" sz="1600" dirty="0"/>
          </a:p>
        </p:txBody>
      </p:sp>
      <p:sp>
        <p:nvSpPr>
          <p:cNvPr id="7" name="Google Shape;1069;p63"/>
          <p:cNvSpPr txBox="1"/>
          <p:nvPr/>
        </p:nvSpPr>
        <p:spPr>
          <a:xfrm>
            <a:off x="381000" y="3508025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1600" dirty="0"/>
              <a:t>Why should we restrict a Lighthouse?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6"/>
          <p:cNvSpPr txBox="1">
            <a:spLocks noGrp="1"/>
          </p:cNvSpPr>
          <p:nvPr>
            <p:ph type="title"/>
          </p:nvPr>
        </p:nvSpPr>
        <p:spPr>
          <a:xfrm>
            <a:off x="1756950" y="477936"/>
            <a:ext cx="5630100" cy="56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</a:t>
            </a:r>
            <a:endParaRPr dirty="0"/>
          </a:p>
        </p:txBody>
      </p:sp>
      <p:pic>
        <p:nvPicPr>
          <p:cNvPr id="14" name="Immagine 13" descr="Immagine che contiene design&#10;&#10;Descrizione generata automaticamente con attendibilità bass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9700" y="2302812"/>
            <a:ext cx="842676" cy="842676"/>
          </a:xfrm>
          <a:prstGeom prst="rect">
            <a:avLst/>
          </a:prstGeom>
        </p:spPr>
      </p:pic>
      <p:pic>
        <p:nvPicPr>
          <p:cNvPr id="15" name="Immagine 14" descr="Immagine che contiene design&#10;&#10;Descrizione generata automaticamente con attendibilità bass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3650" y="1314086"/>
            <a:ext cx="842676" cy="842676"/>
          </a:xfrm>
          <a:prstGeom prst="rect">
            <a:avLst/>
          </a:prstGeom>
        </p:spPr>
      </p:pic>
      <p:pic>
        <p:nvPicPr>
          <p:cNvPr id="16" name="Immagine 15" descr="Immagine che contiene design&#10;&#10;Descrizione generata automaticamente con attendibilità bass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450" y="2302812"/>
            <a:ext cx="842676" cy="842676"/>
          </a:xfrm>
          <a:prstGeom prst="rect">
            <a:avLst/>
          </a:prstGeom>
        </p:spPr>
      </p:pic>
      <p:pic>
        <p:nvPicPr>
          <p:cNvPr id="17" name="Immagine 16" descr="Immagine che contiene design&#10;&#10;Descrizione generata automaticamente con attendibilità bass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2824" y="3291538"/>
            <a:ext cx="842676" cy="842676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 flipV="1">
            <a:off x="3860800" y="1735424"/>
            <a:ext cx="1422400" cy="91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endCxn id="17" idx="1"/>
          </p:cNvCxnSpPr>
          <p:nvPr/>
        </p:nvCxnSpPr>
        <p:spPr>
          <a:xfrm>
            <a:off x="3860800" y="2787650"/>
            <a:ext cx="1492024" cy="92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>
            <a:off x="3987800" y="2724150"/>
            <a:ext cx="1993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/>
          <p:cNvCxnSpPr/>
          <p:nvPr/>
        </p:nvCxnSpPr>
        <p:spPr>
          <a:xfrm>
            <a:off x="4572000" y="1231900"/>
            <a:ext cx="0" cy="307975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832238" y="3173793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Main.py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6286776" y="1581535"/>
            <a:ext cx="143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Generation.py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6959876" y="2570261"/>
            <a:ext cx="171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SecurityDomain.py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6206326" y="3558987"/>
            <a:ext cx="126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Distibution.py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Google Shape;1069;p63"/>
          <p:cNvSpPr txBox="1">
            <a:spLocks noGrp="1"/>
          </p:cNvSpPr>
          <p:nvPr>
            <p:ph type="body" idx="1"/>
          </p:nvPr>
        </p:nvSpPr>
        <p:spPr>
          <a:xfrm>
            <a:off x="280963" y="1520825"/>
            <a:ext cx="2654862" cy="253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200000"/>
              </a:lnSpc>
              <a:buNone/>
            </a:pPr>
            <a:r>
              <a:rPr lang="en-US" dirty="0"/>
              <a:t>Completely independent:</a:t>
            </a:r>
            <a:endParaRPr lang="en-US" dirty="0"/>
          </a:p>
          <a:p>
            <a:pPr algn="l">
              <a:lnSpc>
                <a:spcPct val="200000"/>
              </a:lnSpc>
            </a:pPr>
            <a:r>
              <a:rPr lang="en-US" dirty="0"/>
              <a:t>Workflow step</a:t>
            </a:r>
            <a:endParaRPr lang="en-US" dirty="0"/>
          </a:p>
          <a:p>
            <a:pPr algn="l">
              <a:lnSpc>
                <a:spcPct val="200000"/>
              </a:lnSpc>
            </a:pPr>
            <a:r>
              <a:rPr lang="en-US" dirty="0"/>
              <a:t>Libraries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8"/>
          <p:cNvSpPr txBox="1">
            <a:spLocks noGrp="1"/>
          </p:cNvSpPr>
          <p:nvPr>
            <p:ph type="ctrTitle"/>
          </p:nvPr>
        </p:nvSpPr>
        <p:spPr>
          <a:xfrm>
            <a:off x="1970525" y="245622"/>
            <a:ext cx="3218700" cy="656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Test</a:t>
            </a:r>
            <a:endParaRPr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1" y="525095"/>
            <a:ext cx="5610026" cy="4093310"/>
          </a:xfrm>
          <a:prstGeom prst="rect">
            <a:avLst/>
          </a:prstGeom>
        </p:spPr>
      </p:pic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465582" y="1349322"/>
            <a:ext cx="1788668" cy="2803578"/>
          </a:xfrm>
        </p:spPr>
        <p:txBody>
          <a:bodyPr/>
          <a:lstStyle/>
          <a:p>
            <a:r>
              <a:rPr lang="it-IT" sz="1400" dirty="0"/>
              <a:t>Server </a:t>
            </a:r>
            <a:r>
              <a:rPr lang="it-IT" sz="1400" dirty="0" err="1"/>
              <a:t>IPs</a:t>
            </a:r>
            <a:r>
              <a:rPr lang="it-IT" sz="1400" dirty="0"/>
              <a:t>:</a:t>
            </a:r>
            <a:endParaRPr lang="it-IT" sz="1400" dirty="0"/>
          </a:p>
          <a:p>
            <a:r>
              <a:rPr lang="it-IT" sz="1400" dirty="0"/>
              <a:t>- 192.168.100.21</a:t>
            </a:r>
            <a:endParaRPr lang="it-IT" sz="1400" dirty="0"/>
          </a:p>
          <a:p>
            <a:r>
              <a:rPr lang="it-IT" sz="1400" dirty="0"/>
              <a:t>- 192.168.100.22</a:t>
            </a:r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Laptop </a:t>
            </a:r>
            <a:r>
              <a:rPr lang="it-IT" sz="1400" dirty="0" err="1"/>
              <a:t>IPs</a:t>
            </a:r>
            <a:r>
              <a:rPr lang="it-IT" sz="1400" dirty="0"/>
              <a:t>:</a:t>
            </a:r>
            <a:endParaRPr lang="it-IT" sz="1400" dirty="0"/>
          </a:p>
          <a:p>
            <a:r>
              <a:rPr lang="it-IT" sz="1400" dirty="0"/>
              <a:t>- 192.168.100.11</a:t>
            </a:r>
            <a:endParaRPr lang="it-IT" sz="1400" dirty="0"/>
          </a:p>
          <a:p>
            <a:r>
              <a:rPr lang="it-IT" sz="1400" dirty="0"/>
              <a:t>- 192.168.100.12</a:t>
            </a:r>
            <a:endParaRPr lang="it-IT" sz="1400" dirty="0"/>
          </a:p>
          <a:p>
            <a:r>
              <a:rPr lang="it-IT" sz="1400" dirty="0"/>
              <a:t>- 192.160.100.13</a:t>
            </a:r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Lighthouse IP:</a:t>
            </a:r>
            <a:endParaRPr lang="it-IT" sz="1400" dirty="0"/>
          </a:p>
          <a:p>
            <a:r>
              <a:rPr lang="it-IT" sz="1400" dirty="0"/>
              <a:t>- 192.168.100.1</a:t>
            </a:r>
            <a:endParaRPr lang="it-IT" sz="1400" dirty="0"/>
          </a:p>
        </p:txBody>
      </p:sp>
      <p:pic>
        <p:nvPicPr>
          <p:cNvPr id="2" name="Picture 1" descr="lighthou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770" y="3634740"/>
            <a:ext cx="787400" cy="78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ace Vacation XL by Slidesgo">
  <a:themeElements>
    <a:clrScheme name="Simple Light">
      <a:dk1>
        <a:srgbClr val="FFFFFF"/>
      </a:dk1>
      <a:lt1>
        <a:srgbClr val="1E1632"/>
      </a:lt1>
      <a:dk2>
        <a:srgbClr val="D2C1FF"/>
      </a:dk2>
      <a:lt2>
        <a:srgbClr val="9900FF"/>
      </a:lt2>
      <a:accent1>
        <a:srgbClr val="1C4587"/>
      </a:accent1>
      <a:accent2>
        <a:srgbClr val="351C75"/>
      </a:accent2>
      <a:accent3>
        <a:srgbClr val="741B47"/>
      </a:accent3>
      <a:accent4>
        <a:srgbClr val="3C92D8"/>
      </a:accent4>
      <a:accent5>
        <a:srgbClr val="674EA7"/>
      </a:accent5>
      <a:accent6>
        <a:srgbClr val="A64D79"/>
      </a:accent6>
      <a:hlink>
        <a:srgbClr val="D2C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2092</Words>
  <Application>WPS Presentation</Application>
  <PresentationFormat>Presentazione su schermo (16:9)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Arial</vt:lpstr>
      <vt:lpstr>Nimbus Roman No9 L</vt:lpstr>
      <vt:lpstr>Titillium Web</vt:lpstr>
      <vt:lpstr>Gubbi</vt:lpstr>
      <vt:lpstr>Cascadia Mono</vt:lpstr>
      <vt:lpstr>Liberation Sans Narrow</vt:lpstr>
      <vt:lpstr>Microsoft YaHei</vt:lpstr>
      <vt:lpstr>Droid Sans Fallback</vt:lpstr>
      <vt:lpstr>Arial Unicode MS</vt:lpstr>
      <vt:lpstr>Space Vacation XL by Slidesgo</vt:lpstr>
      <vt:lpstr>Nebula  Security Domain</vt:lpstr>
      <vt:lpstr>TEST BED</vt:lpstr>
      <vt:lpstr>FIRST PROTOTYPE</vt:lpstr>
      <vt:lpstr>Second Version</vt:lpstr>
      <vt:lpstr>PowerPoint 演示文稿</vt:lpstr>
      <vt:lpstr>CONFIGURATION FILE FORMAT</vt:lpstr>
      <vt:lpstr>PowerPoint 演示文稿</vt:lpstr>
      <vt:lpstr>SOFTWARE</vt:lpstr>
      <vt:lpstr>Test</vt:lpstr>
      <vt:lpstr>Mistrustful Colleagues</vt:lpstr>
      <vt:lpstr>ROLES</vt:lpstr>
      <vt:lpstr>ROLES IMPLEMENTATION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VACATION</dc:title>
  <dc:creator>Luca Lombardi</dc:creator>
  <cp:lastModifiedBy>lombax</cp:lastModifiedBy>
  <cp:revision>13</cp:revision>
  <dcterms:created xsi:type="dcterms:W3CDTF">2024-02-14T13:38:36Z</dcterms:created>
  <dcterms:modified xsi:type="dcterms:W3CDTF">2024-02-14T13:38:36Z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